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sldIdLst>
    <p:sldId id="256" r:id="rId2"/>
    <p:sldId id="282" r:id="rId3"/>
    <p:sldId id="260" r:id="rId4"/>
    <p:sldId id="274" r:id="rId5"/>
    <p:sldId id="291" r:id="rId6"/>
    <p:sldId id="292" r:id="rId7"/>
    <p:sldId id="285" r:id="rId8"/>
    <p:sldId id="280" r:id="rId9"/>
    <p:sldId id="290" r:id="rId10"/>
    <p:sldId id="267" r:id="rId11"/>
    <p:sldId id="27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Wiebe" initials="C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6" autoAdjust="0"/>
    <p:restoredTop sz="76479" autoAdjust="0"/>
  </p:normalViewPr>
  <p:slideViewPr>
    <p:cSldViewPr>
      <p:cViewPr varScale="1">
        <p:scale>
          <a:sx n="72" d="100"/>
          <a:sy n="72" d="100"/>
        </p:scale>
        <p:origin x="1116" y="78"/>
      </p:cViewPr>
      <p:guideLst>
        <p:guide orient="horz" pos="2160"/>
        <p:guide pos="2880"/>
      </p:guideLst>
    </p:cSldViewPr>
  </p:slideViewPr>
  <p:outlineViewPr>
    <p:cViewPr>
      <p:scale>
        <a:sx n="33" d="100"/>
        <a:sy n="33" d="100"/>
      </p:scale>
      <p:origin x="0" y="-2022"/>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84" y="-16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867" tIns="46934" rIns="93867" bIns="4693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867" tIns="46934" rIns="93867" bIns="46934" rtlCol="0"/>
          <a:lstStyle>
            <a:lvl1pPr algn="r">
              <a:defRPr sz="1200"/>
            </a:lvl1pPr>
          </a:lstStyle>
          <a:p>
            <a:fld id="{7AF58ED3-C311-46C4-B327-7F896FB7AF1A}" type="datetimeFigureOut">
              <a:rPr lang="en-US" smtClean="0"/>
              <a:pPr/>
              <a:t>8/7/2018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867" tIns="46934" rIns="93867" bIns="46934"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867" tIns="46934" rIns="93867" bIns="469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867" tIns="46934" rIns="93867" bIns="469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867" tIns="46934" rIns="93867" bIns="46934" rtlCol="0" anchor="b"/>
          <a:lstStyle>
            <a:lvl1pPr algn="r">
              <a:defRPr sz="1200"/>
            </a:lvl1pPr>
          </a:lstStyle>
          <a:p>
            <a:fld id="{D9ED09AD-05C2-4F89-9041-32D77F5895D6}" type="slidenum">
              <a:rPr lang="en-US" smtClean="0"/>
              <a:pPr/>
              <a:t>‹#›</a:t>
            </a:fld>
            <a:endParaRPr lang="en-US" dirty="0"/>
          </a:p>
        </p:txBody>
      </p:sp>
    </p:spTree>
    <p:extLst>
      <p:ext uri="{BB962C8B-B14F-4D97-AF65-F5344CB8AC3E}">
        <p14:creationId xmlns:p14="http://schemas.microsoft.com/office/powerpoint/2010/main" val="193376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a:p>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1</a:t>
            </a:fld>
            <a:endParaRPr lang="en-US" dirty="0"/>
          </a:p>
        </p:txBody>
      </p:sp>
    </p:spTree>
    <p:extLst>
      <p:ext uri="{BB962C8B-B14F-4D97-AF65-F5344CB8AC3E}">
        <p14:creationId xmlns:p14="http://schemas.microsoft.com/office/powerpoint/2010/main" val="137474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Heritage places are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resource that often goes untapped</a:t>
            </a:r>
            <a:r>
              <a:rPr lang="en-US" sz="1200" kern="1200" baseline="0" dirty="0" smtClean="0">
                <a:solidFill>
                  <a:schemeClr val="tx1"/>
                </a:solidFill>
                <a:effectLst/>
                <a:latin typeface="+mn-lt"/>
                <a:ea typeface="+mn-ea"/>
                <a:cs typeface="+mn-cs"/>
              </a:rPr>
              <a:t> or underutilized</a:t>
            </a:r>
            <a:r>
              <a:rPr lang="en-US" sz="1200" kern="1200" dirty="0" smtClean="0">
                <a:solidFill>
                  <a:schemeClr val="tx1"/>
                </a:solidFill>
                <a:effectLst/>
                <a:latin typeface="+mn-lt"/>
                <a:ea typeface="+mn-ea"/>
                <a:cs typeface="+mn-cs"/>
              </a:rPr>
              <a:t>.  Found in urban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small towns, and remote regions, they offer great opportunities as building blocks for regional development, cultural/tourism activity, social infrastructure and the creation of green jobs.  </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Heritage Places Matter</a:t>
            </a:r>
            <a:r>
              <a:rPr lang="en-US" b="1" baseline="0" dirty="0" smtClean="0"/>
              <a:t> (locally and nationally) </a:t>
            </a:r>
            <a:r>
              <a:rPr lang="en-US" b="1" dirty="0" smtClean="0"/>
              <a:t>- </a:t>
            </a:r>
            <a:r>
              <a:rPr lang="en-CA" sz="1200" kern="1200" dirty="0" smtClean="0">
                <a:solidFill>
                  <a:schemeClr val="tx1"/>
                </a:solidFill>
                <a:effectLst/>
                <a:latin typeface="+mn-lt"/>
                <a:ea typeface="+mn-ea"/>
                <a:cs typeface="+mn-cs"/>
              </a:rPr>
              <a:t>From the humblest to the grandest, heritage buildings tell the story of Canada better than any textbook – they represent our country in its beauty and diversity. They are cornerstones of our national identity.</a:t>
            </a:r>
            <a:endParaRPr lang="en-US" b="1" dirty="0" smtClean="0"/>
          </a:p>
          <a:p>
            <a:endParaRPr lang="en-US" b="1" dirty="0" smtClean="0"/>
          </a:p>
          <a:p>
            <a:r>
              <a:rPr lang="en-US" b="1" dirty="0" smtClean="0"/>
              <a:t>Economic Development</a:t>
            </a:r>
          </a:p>
          <a:p>
            <a:pPr>
              <a:buFontTx/>
              <a:buChar char="•"/>
            </a:pPr>
            <a:r>
              <a:rPr lang="en-US" i="0" u="sng" dirty="0" smtClean="0"/>
              <a:t>Creates Jobs: </a:t>
            </a:r>
            <a:r>
              <a:rPr lang="en-US" i="0" u="sng" baseline="0" dirty="0" smtClean="0"/>
              <a:t> </a:t>
            </a:r>
            <a:r>
              <a:rPr lang="en-CA" dirty="0"/>
              <a:t>Studies consistently demonstrate that heritage rehab generates over </a:t>
            </a:r>
            <a:r>
              <a:rPr lang="en-CA" dirty="0" smtClean="0"/>
              <a:t>21% </a:t>
            </a:r>
            <a:r>
              <a:rPr lang="en-CA" dirty="0"/>
              <a:t>more jobs than the same investment in new construction</a:t>
            </a:r>
            <a:r>
              <a:rPr lang="en-CA" dirty="0" smtClean="0"/>
              <a:t>.</a:t>
            </a:r>
          </a:p>
          <a:p>
            <a:pPr>
              <a:buFontTx/>
              <a:buNone/>
            </a:pPr>
            <a:r>
              <a:rPr lang="en-CA" dirty="0" smtClean="0"/>
              <a:t> </a:t>
            </a:r>
            <a:endParaRPr lang="en-US" i="0" dirty="0" smtClean="0"/>
          </a:p>
          <a:p>
            <a:pPr>
              <a:buFontTx/>
              <a:buChar char="•"/>
            </a:pPr>
            <a:r>
              <a:rPr lang="en-US" i="0" u="sng" dirty="0" smtClean="0">
                <a:solidFill>
                  <a:srgbClr val="FF0000"/>
                </a:solidFill>
              </a:rPr>
              <a:t>Renovation is a Revitalization Catalyst</a:t>
            </a:r>
            <a:r>
              <a:rPr lang="en-US" i="0" dirty="0" smtClean="0">
                <a:solidFill>
                  <a:srgbClr val="FF0000"/>
                </a:solidFill>
              </a:rPr>
              <a:t>: </a:t>
            </a:r>
            <a:r>
              <a:rPr lang="en-US" dirty="0" smtClean="0">
                <a:solidFill>
                  <a:srgbClr val="FF0000"/>
                </a:solidFill>
              </a:rPr>
              <a:t>The renewal of income-producing properties attracts new businesses and residents, and increases property values. </a:t>
            </a:r>
          </a:p>
          <a:p>
            <a:pPr>
              <a:buFontTx/>
              <a:buNone/>
            </a:pPr>
            <a:endParaRPr lang="en-US" dirty="0" smtClean="0">
              <a:solidFill>
                <a:srgbClr val="FF0000"/>
              </a:solidFill>
            </a:endParaRPr>
          </a:p>
          <a:p>
            <a:pPr>
              <a:buFontTx/>
              <a:buChar char="•"/>
            </a:pPr>
            <a:r>
              <a:rPr lang="en-US" i="0" u="sng" dirty="0" smtClean="0">
                <a:solidFill>
                  <a:srgbClr val="FF0000"/>
                </a:solidFill>
              </a:rPr>
              <a:t>Tourism</a:t>
            </a:r>
            <a:r>
              <a:rPr lang="en-US" i="0" u="none" dirty="0" smtClean="0">
                <a:solidFill>
                  <a:srgbClr val="FF0000"/>
                </a:solidFill>
              </a:rPr>
              <a:t> - </a:t>
            </a:r>
            <a:r>
              <a:rPr lang="en-US" sz="1200" kern="1200" dirty="0" smtClean="0">
                <a:solidFill>
                  <a:schemeClr val="tx1"/>
                </a:solidFill>
                <a:effectLst/>
                <a:latin typeface="+mn-lt"/>
                <a:ea typeface="+mn-ea"/>
                <a:cs typeface="+mn-cs"/>
              </a:rPr>
              <a:t>Heritage places draw tourists to Canada, with growth in US travelers seeking heritage experiences in Canada expected to reach 12.3 million by 2025.  43% of Canadian travelers visit historic sites when they travel within Canada. </a:t>
            </a:r>
            <a:endParaRPr lang="en-US" i="0" u="sng" dirty="0" smtClean="0">
              <a:solidFill>
                <a:srgbClr val="FF0000"/>
              </a:solidFill>
            </a:endParaRP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Economic Impact Stays in Canada </a:t>
            </a:r>
            <a:r>
              <a:rPr lang="en-US" sz="1200" dirty="0" smtClean="0">
                <a:solidFill>
                  <a:schemeClr val="tx1"/>
                </a:solidFill>
              </a:rPr>
              <a:t>– Heritage rehabilitation also incurs less “leakage” out of the Canadian economy for foreign goods.</a:t>
            </a:r>
          </a:p>
          <a:p>
            <a:r>
              <a:rPr lang="en-CA" dirty="0" smtClean="0"/>
              <a:t>Protecting </a:t>
            </a:r>
            <a:r>
              <a:rPr lang="en-CA" dirty="0"/>
              <a:t>heritage properties anchors local identity and enhances quality of life in Canadian communities, builds skilled employment, and supports sustainable development.</a:t>
            </a:r>
          </a:p>
          <a:p>
            <a:endParaRPr lang="en-US" b="1" dirty="0" smtClean="0"/>
          </a:p>
          <a:p>
            <a:r>
              <a:rPr lang="en-US" b="1" dirty="0" smtClean="0"/>
              <a:t>Landfill/Construction Waste</a:t>
            </a:r>
          </a:p>
          <a:p>
            <a:pPr>
              <a:buFontTx/>
              <a:buChar char="•"/>
            </a:pPr>
            <a:r>
              <a:rPr lang="en-US" dirty="0" smtClean="0"/>
              <a:t>In Ontario alone, 2.2 million </a:t>
            </a:r>
            <a:r>
              <a:rPr lang="en-US" dirty="0" err="1" smtClean="0"/>
              <a:t>tonnes</a:t>
            </a:r>
            <a:r>
              <a:rPr lang="en-US" dirty="0" smtClean="0"/>
              <a:t> of landfill (23% of the total) comes from demolition and construction waste, representing an irreplaceable loss of environmental and cultural resources.</a:t>
            </a:r>
          </a:p>
          <a:p>
            <a:endParaRPr lang="en-US" b="1" dirty="0" smtClean="0"/>
          </a:p>
          <a:p>
            <a:pPr defTabSz="921167">
              <a:defRPr/>
            </a:pPr>
            <a:r>
              <a:rPr lang="en-US" b="1" dirty="0" smtClean="0"/>
              <a:t>Sustainable Development</a:t>
            </a:r>
            <a:r>
              <a:rPr lang="en-US" b="1" baseline="0" dirty="0" smtClean="0"/>
              <a:t> - </a:t>
            </a:r>
            <a:r>
              <a:rPr lang="en-US" b="0" dirty="0" smtClean="0"/>
              <a:t>We cannot </a:t>
            </a:r>
            <a:r>
              <a:rPr lang="en-US" b="0" u="sng" dirty="0" smtClean="0"/>
              <a:t>build </a:t>
            </a:r>
            <a:r>
              <a:rPr lang="en-US" b="0" dirty="0" smtClean="0"/>
              <a:t>our way to sustainability; we must </a:t>
            </a:r>
            <a:r>
              <a:rPr lang="en-US" b="0" u="sng" dirty="0" smtClean="0"/>
              <a:t>conserve </a:t>
            </a:r>
            <a:r>
              <a:rPr lang="en-US" b="0" dirty="0" smtClean="0"/>
              <a:t>our way to it.</a:t>
            </a:r>
          </a:p>
          <a:p>
            <a:pPr>
              <a:buFontTx/>
              <a:buChar char="•"/>
            </a:pPr>
            <a:r>
              <a:rPr lang="en-US" b="0" dirty="0" smtClean="0"/>
              <a:t>Capitalizing in the Energy already invested in these buildings</a:t>
            </a:r>
          </a:p>
          <a:p>
            <a:pPr>
              <a:buFontTx/>
              <a:buChar char="•"/>
            </a:pPr>
            <a:r>
              <a:rPr lang="en-US" b="0" dirty="0" smtClean="0"/>
              <a:t>Avoiding new infrastructure (road, sewer, hydro grid) requirements often characteristic of new development</a:t>
            </a:r>
          </a:p>
          <a:p>
            <a:pPr>
              <a:buFontTx/>
              <a:buChar char="•"/>
            </a:pPr>
            <a:r>
              <a:rPr lang="en-US" b="0" dirty="0" smtClean="0"/>
              <a:t>Urban intensification</a:t>
            </a:r>
          </a:p>
          <a:p>
            <a:pPr>
              <a:buFontTx/>
              <a:buChar char="•"/>
            </a:pPr>
            <a:r>
              <a:rPr lang="en-US" b="0" dirty="0" smtClean="0"/>
              <a:t>Reducing construction waste</a:t>
            </a:r>
          </a:p>
          <a:p>
            <a:endParaRPr lang="en-US" b="1" dirty="0" smtClean="0"/>
          </a:p>
          <a:p>
            <a:r>
              <a:rPr lang="en-US" dirty="0" smtClean="0"/>
              <a:t> </a:t>
            </a:r>
            <a:r>
              <a:rPr lang="en-US" b="1" dirty="0" smtClean="0"/>
              <a:t>Reduce Green House Gas Emissions</a:t>
            </a:r>
          </a:p>
          <a:p>
            <a:pPr>
              <a:buFontTx/>
              <a:buChar char="•"/>
            </a:pPr>
            <a:r>
              <a:rPr lang="en-US" dirty="0" smtClean="0"/>
              <a:t>A study in the US found that an efficient new building would have to last 65 years to equal the total energy of a demolished and partially salvaged existing building.</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smtClean="0">
                <a:solidFill>
                  <a:schemeClr val="tx1"/>
                </a:solidFill>
              </a:rPr>
              <a:t>Building renewal and re-use capitalizes on materials and energy already invested, reduces construction and demolition waste, and avoids environmental impact of new development. A recent study shows that it takes from 10 – 80 years for a new “green” building to make up for the negative climate change impacts of it’s construction.</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Historic places also have </a:t>
            </a:r>
            <a:r>
              <a:rPr lang="en-US" sz="1200" b="1" kern="1200" dirty="0" smtClean="0">
                <a:solidFill>
                  <a:schemeClr val="tx1"/>
                </a:solidFill>
                <a:effectLst/>
                <a:latin typeface="+mn-lt"/>
                <a:ea typeface="+mn-ea"/>
                <a:cs typeface="+mn-cs"/>
              </a:rPr>
              <a:t>social value</a:t>
            </a:r>
            <a:r>
              <a:rPr lang="en-US" sz="1200" kern="1200" dirty="0" smtClean="0">
                <a:solidFill>
                  <a:schemeClr val="tx1"/>
                </a:solidFill>
                <a:effectLst/>
                <a:latin typeface="+mn-lt"/>
                <a:ea typeface="+mn-ea"/>
                <a:cs typeface="+mn-cs"/>
              </a:rPr>
              <a:t>, often as the last bastions of affordable housing, and providing low-cost space for start up businesses and innovation incubators - what Jane Jacobs was referring to when she famously wrote that  "new ideas need old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a:buFontTx/>
              <a:buChar char="•"/>
            </a:pPr>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10</a:t>
            </a:fld>
            <a:endParaRPr lang="en-US" dirty="0"/>
          </a:p>
        </p:txBody>
      </p:sp>
    </p:spTree>
    <p:extLst>
      <p:ext uri="{BB962C8B-B14F-4D97-AF65-F5344CB8AC3E}">
        <p14:creationId xmlns:p14="http://schemas.microsoft.com/office/powerpoint/2010/main" val="282052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11</a:t>
            </a:fld>
            <a:endParaRPr lang="en-US" dirty="0"/>
          </a:p>
        </p:txBody>
      </p:sp>
    </p:spTree>
    <p:extLst>
      <p:ext uri="{BB962C8B-B14F-4D97-AF65-F5344CB8AC3E}">
        <p14:creationId xmlns:p14="http://schemas.microsoft.com/office/powerpoint/2010/main" val="111622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ED09AD-05C2-4F89-9041-32D77F5895D6}" type="slidenum">
              <a:rPr lang="en-US" smtClean="0"/>
              <a:pPr/>
              <a:t>2</a:t>
            </a:fld>
            <a:endParaRPr lang="en-US" dirty="0"/>
          </a:p>
        </p:txBody>
      </p:sp>
    </p:spTree>
    <p:extLst>
      <p:ext uri="{BB962C8B-B14F-4D97-AF65-F5344CB8AC3E}">
        <p14:creationId xmlns:p14="http://schemas.microsoft.com/office/powerpoint/2010/main" val="391029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Which</a:t>
            </a:r>
            <a:r>
              <a:rPr lang="en-US" b="1" baseline="0" dirty="0" smtClean="0"/>
              <a:t> Minister is responsible for heritage buildings and landscapes?</a:t>
            </a:r>
            <a:endParaRPr lang="en-US" b="1" dirty="0" smtClean="0"/>
          </a:p>
          <a:p>
            <a:r>
              <a:rPr lang="en-US" b="0" dirty="0" smtClean="0"/>
              <a:t>At</a:t>
            </a:r>
            <a:r>
              <a:rPr lang="en-US" b="0" baseline="0" dirty="0" smtClean="0"/>
              <a:t> the federal level, leadership for h</a:t>
            </a:r>
            <a:r>
              <a:rPr lang="en-US" b="0" dirty="0" smtClean="0"/>
              <a:t>eritage buildings</a:t>
            </a:r>
            <a:r>
              <a:rPr lang="en-US" b="0" baseline="0" dirty="0" smtClean="0"/>
              <a:t> and landscapes is the responsibility of the Parks Canada Agency, which reports to the Minister of Environment and Climate Change. The Minister of Canadian Heritage does not have a responsibility for heritage buildings and landscapes.  This distinction at the federal level can lead to confusion contributes to heritage places falling through the cracks. </a:t>
            </a:r>
            <a:endParaRPr lang="en-US" b="0" dirty="0" smtClean="0"/>
          </a:p>
          <a:p>
            <a:endParaRPr lang="en-US" b="1" dirty="0" smtClean="0"/>
          </a:p>
          <a:p>
            <a:r>
              <a:rPr lang="en-US" b="1" i="0" dirty="0" smtClean="0"/>
              <a:t>Historic federal study – Report from the House</a:t>
            </a:r>
            <a:r>
              <a:rPr lang="en-US" b="1" i="0" baseline="0" dirty="0" smtClean="0"/>
              <a:t> of Commons Standing </a:t>
            </a:r>
            <a:r>
              <a:rPr lang="en-US" b="1" i="0" dirty="0" smtClean="0"/>
              <a:t>Committee</a:t>
            </a:r>
            <a:r>
              <a:rPr lang="en-US" b="1" i="0" baseline="0" dirty="0" smtClean="0"/>
              <a:t> on Environment and  Sustainable Development – </a:t>
            </a:r>
          </a:p>
          <a:p>
            <a:r>
              <a:rPr lang="en-US" b="1" i="1" baseline="0" dirty="0" smtClean="0"/>
              <a:t>Preserving Canada’s Heritage: The Foundation for Tomorrow </a:t>
            </a:r>
          </a:p>
          <a:p>
            <a:pPr marL="171450" indent="-171450">
              <a:buFont typeface="Arial" panose="020B0604020202020204" pitchFamily="34" charset="0"/>
              <a:buChar char="•"/>
            </a:pPr>
            <a:r>
              <a:rPr lang="en-US" b="0" i="0" dirty="0" smtClean="0"/>
              <a:t>Report tabled</a:t>
            </a:r>
            <a:r>
              <a:rPr lang="en-US" b="0" i="0" baseline="0" dirty="0" smtClean="0"/>
              <a:t>  on December 6, 2017. </a:t>
            </a:r>
            <a:endParaRPr lang="en-US" i="1" dirty="0" smtClean="0"/>
          </a:p>
          <a:p>
            <a:pPr marL="171450" indent="-171450">
              <a:buFont typeface="Arial" panose="020B0604020202020204" pitchFamily="34" charset="0"/>
              <a:buChar char="•"/>
            </a:pPr>
            <a:r>
              <a:rPr lang="en-US" i="0" dirty="0" smtClean="0"/>
              <a:t>A</a:t>
            </a:r>
            <a:r>
              <a:rPr lang="en-US" i="0" baseline="0" dirty="0" smtClean="0"/>
              <a:t> historic, milestone report - </a:t>
            </a:r>
            <a:r>
              <a:rPr lang="en-US" i="0" dirty="0" smtClean="0"/>
              <a:t>The first federal study of heritage places in Canada in a generation. </a:t>
            </a:r>
            <a:r>
              <a:rPr lang="en-US" b="0" i="0" baseline="0" dirty="0" smtClean="0"/>
              <a:t>Its recommendations present an expanded new role for the federal government in Canada’s historic places, one that puts its work on an equal footing </a:t>
            </a:r>
            <a:endParaRPr lang="en-US" i="0" dirty="0" smtClean="0"/>
          </a:p>
          <a:p>
            <a:endParaRPr lang="en-US" i="1" dirty="0" smtClean="0"/>
          </a:p>
          <a:p>
            <a:r>
              <a:rPr lang="en-US" b="1" i="0" dirty="0" smtClean="0"/>
              <a:t>Key Recommendations?</a:t>
            </a:r>
            <a:r>
              <a:rPr lang="en-US" b="1" i="0" baseline="0" dirty="0" smtClean="0"/>
              <a:t> </a:t>
            </a:r>
            <a:r>
              <a:rPr lang="en-US" i="0" baseline="0" dirty="0" smtClean="0"/>
              <a:t>- </a:t>
            </a:r>
            <a:r>
              <a:rPr lang="en-US" i="0" dirty="0" smtClean="0"/>
              <a:t>Strengthening Heritage protection for Federal heritage properties</a:t>
            </a:r>
            <a:endParaRPr lang="en-US" b="0" i="0"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Recommendation 11 – Establishing a tax credit for the restoration and preservation of buildings listed on the Canadian Register of Historic Places;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Recommendation 10 –  Funding for the National Cost-Sharing Program for Heritage Places to a minimum of $10 million per year;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Recommendations 15 &amp; 17 – Supporting an Indigenous-led initiative to protect and preserve places important to them, including the legacy of residential schools; </a:t>
            </a:r>
          </a:p>
          <a:p>
            <a:pPr lvl="0"/>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Environment Minister Catherine McKenna now has 120 days to respond. </a:t>
            </a:r>
          </a:p>
          <a:p>
            <a:pPr lvl="0"/>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ED09AD-05C2-4F89-9041-32D77F5895D6}" type="slidenum">
              <a:rPr lang="en-US" smtClean="0"/>
              <a:pPr/>
              <a:t>3</a:t>
            </a:fld>
            <a:endParaRPr lang="en-US" dirty="0"/>
          </a:p>
        </p:txBody>
      </p:sp>
    </p:spTree>
    <p:extLst>
      <p:ext uri="{BB962C8B-B14F-4D97-AF65-F5344CB8AC3E}">
        <p14:creationId xmlns:p14="http://schemas.microsoft.com/office/powerpoint/2010/main" val="373653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recommendations noted here are those recognized as key by members of Canada’s heritage sector. </a:t>
            </a:r>
            <a:endParaRPr lang="en-US" dirty="0" smtClean="0"/>
          </a:p>
          <a:p>
            <a:endParaRPr lang="en-US" dirty="0" smtClean="0"/>
          </a:p>
          <a:p>
            <a:r>
              <a:rPr lang="en-US" dirty="0" smtClean="0"/>
              <a:t>Additionally,</a:t>
            </a:r>
            <a:r>
              <a:rPr lang="en-US" baseline="0" dirty="0" smtClean="0"/>
              <a:t> the bi-partisan </a:t>
            </a:r>
            <a:r>
              <a:rPr lang="en-US" i="1" baseline="0" dirty="0" smtClean="0"/>
              <a:t>Standing Committee on Environment and Sustainability</a:t>
            </a:r>
            <a:r>
              <a:rPr lang="en-US" i="0" baseline="0" dirty="0" smtClean="0"/>
              <a:t> recognized the positive social, economic, and environmental impact of conserving heritage places and</a:t>
            </a:r>
            <a:r>
              <a:rPr lang="en-US" baseline="0" dirty="0" smtClean="0"/>
              <a:t> outlined a course of action for the federal government through the recommendations set forth in </a:t>
            </a:r>
            <a:r>
              <a:rPr lang="en-US" i="1" baseline="0" dirty="0" smtClean="0"/>
              <a:t>Preserving Canada’s Heritage: the Foundation for Tomorrow</a:t>
            </a:r>
            <a:r>
              <a:rPr lang="en-US" i="0" baseline="0" dirty="0" smtClean="0"/>
              <a:t>. Your role is to make these recommendations a priority within your party and push for their inclusion in budget 2019. </a:t>
            </a:r>
          </a:p>
          <a:p>
            <a:endParaRPr lang="en-US" i="0" baseline="0" dirty="0" smtClean="0"/>
          </a:p>
        </p:txBody>
      </p:sp>
      <p:sp>
        <p:nvSpPr>
          <p:cNvPr id="4" name="Slide Number Placeholder 3"/>
          <p:cNvSpPr>
            <a:spLocks noGrp="1"/>
          </p:cNvSpPr>
          <p:nvPr>
            <p:ph type="sldNum" sz="quarter" idx="10"/>
          </p:nvPr>
        </p:nvSpPr>
        <p:spPr/>
        <p:txBody>
          <a:bodyPr/>
          <a:lstStyle/>
          <a:p>
            <a:fld id="{D9ED09AD-05C2-4F89-9041-32D77F5895D6}" type="slidenum">
              <a:rPr lang="en-US" smtClean="0"/>
              <a:pPr/>
              <a:t>4</a:t>
            </a:fld>
            <a:endParaRPr lang="en-US" dirty="0"/>
          </a:p>
        </p:txBody>
      </p:sp>
    </p:spTree>
    <p:extLst>
      <p:ext uri="{BB962C8B-B14F-4D97-AF65-F5344CB8AC3E}">
        <p14:creationId xmlns:p14="http://schemas.microsoft.com/office/powerpoint/2010/main" val="234904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CA" sz="1200" b="1" u="sng" kern="1200" dirty="0" smtClean="0">
                <a:solidFill>
                  <a:schemeClr val="tx1"/>
                </a:solidFill>
                <a:effectLst/>
                <a:latin typeface="+mn-lt"/>
                <a:ea typeface="+mn-ea"/>
                <a:cs typeface="+mn-cs"/>
              </a:rPr>
              <a:t>Renewal and Expansion of </a:t>
            </a:r>
            <a:r>
              <a:rPr lang="en-US" sz="1200" b="1" u="sng" kern="1200" dirty="0" smtClean="0">
                <a:solidFill>
                  <a:schemeClr val="tx1"/>
                </a:solidFill>
                <a:effectLst/>
                <a:latin typeface="+mn-lt"/>
                <a:ea typeface="+mn-ea"/>
                <a:cs typeface="+mn-cs"/>
              </a:rPr>
              <a:t>Parks Canada’s National Cost-Sharing Program for Heritage Places</a:t>
            </a:r>
            <a:r>
              <a:rPr lang="en-US" sz="1200" b="1"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$33 million</a:t>
            </a:r>
            <a:r>
              <a:rPr lang="en-US" sz="1200" kern="1200" dirty="0" smtClean="0">
                <a:solidFill>
                  <a:schemeClr val="tx1"/>
                </a:solidFill>
                <a:effectLst/>
                <a:latin typeface="+mn-lt"/>
                <a:ea typeface="+mn-ea"/>
                <a:cs typeface="+mn-cs"/>
              </a:rPr>
              <a:t> over 3 years in matching grant funding for National Historic Sites, Heritage Lighthouses, and Heritage Railway Stations – with an estimated leverage effect of 5 times the federal contribution;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$35 million</a:t>
            </a:r>
            <a:r>
              <a:rPr lang="en-US" sz="1200" kern="1200" dirty="0" smtClean="0">
                <a:solidFill>
                  <a:schemeClr val="tx1"/>
                </a:solidFill>
                <a:effectLst/>
                <a:latin typeface="+mn-lt"/>
                <a:ea typeface="+mn-ea"/>
                <a:cs typeface="+mn-cs"/>
              </a:rPr>
              <a:t> over 3 years to attract corporate investment and bring new productive uses to revenue-generating commercial heritage properties – with an estimated leverage effect of at least 5 times more in private investment, and the creation of an estimated </a:t>
            </a:r>
            <a:r>
              <a:rPr lang="en-CA" sz="1200" kern="1200" dirty="0" smtClean="0">
                <a:solidFill>
                  <a:schemeClr val="tx1"/>
                </a:solidFill>
                <a:effectLst/>
                <a:latin typeface="+mn-lt"/>
                <a:ea typeface="+mn-ea"/>
                <a:cs typeface="+mn-cs"/>
              </a:rPr>
              <a:t>2000 jobs;</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lvl="1"/>
            <a:r>
              <a:rPr lang="en-CA" sz="1200" b="1" kern="1200" dirty="0" smtClean="0">
                <a:solidFill>
                  <a:schemeClr val="tx1"/>
                </a:solidFill>
                <a:effectLst/>
                <a:latin typeface="+mn-lt"/>
                <a:ea typeface="+mn-ea"/>
                <a:cs typeface="+mn-cs"/>
              </a:rPr>
              <a:t>An additional multi-million dollar fund for heritage places of significance to Indigenous Peoples.  </a:t>
            </a:r>
            <a:r>
              <a:rPr lang="en-CA" sz="1200" kern="1200" dirty="0" smtClean="0">
                <a:solidFill>
                  <a:schemeClr val="tx1"/>
                </a:solidFill>
                <a:effectLst/>
                <a:latin typeface="+mn-lt"/>
                <a:ea typeface="+mn-ea"/>
                <a:cs typeface="+mn-cs"/>
              </a:rPr>
              <a:t>The Federal Government’s response to the Truth and Reconciliation Commission of Canada’s Call to Action 79 must not fail to include </a:t>
            </a:r>
            <a:r>
              <a:rPr lang="en-US" sz="1200" kern="1200" dirty="0" smtClean="0">
                <a:solidFill>
                  <a:schemeClr val="tx1"/>
                </a:solidFill>
                <a:effectLst/>
                <a:latin typeface="+mn-lt"/>
                <a:ea typeface="+mn-ea"/>
                <a:cs typeface="+mn-cs"/>
              </a:rPr>
              <a:t>substantial funding to support the efforts of Indigenous Peoples to save and renew their heritage places, and commemorate their contributions to Canada’s history.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5</a:t>
            </a:fld>
            <a:endParaRPr lang="en-US" dirty="0"/>
          </a:p>
        </p:txBody>
      </p:sp>
    </p:spTree>
    <p:extLst>
      <p:ext uri="{BB962C8B-B14F-4D97-AF65-F5344CB8AC3E}">
        <p14:creationId xmlns:p14="http://schemas.microsoft.com/office/powerpoint/2010/main" val="97770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6</a:t>
            </a:fld>
            <a:endParaRPr lang="en-US" dirty="0"/>
          </a:p>
        </p:txBody>
      </p:sp>
    </p:spTree>
    <p:extLst>
      <p:ext uri="{BB962C8B-B14F-4D97-AF65-F5344CB8AC3E}">
        <p14:creationId xmlns:p14="http://schemas.microsoft.com/office/powerpoint/2010/main" val="118455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Current grant situation: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solidFill>
                  <a:schemeClr val="tx1"/>
                </a:solidFill>
              </a:rPr>
              <a:t>Not all provinces provide grants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smtClean="0">
                <a:solidFill>
                  <a:schemeClr val="tx1"/>
                </a:solidFill>
              </a:rPr>
              <a:t>Municipal governments provide</a:t>
            </a:r>
            <a:r>
              <a:rPr lang="en-US" b="0" baseline="0" dirty="0" smtClean="0">
                <a:solidFill>
                  <a:schemeClr val="tx1"/>
                </a:solidFill>
              </a:rPr>
              <a:t> grants but they are often modest and do not modify behavior</a:t>
            </a:r>
            <a:endParaRPr lang="en-US"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Current grants</a:t>
            </a:r>
            <a:r>
              <a:rPr lang="en-US" b="1" baseline="0" dirty="0" smtClean="0">
                <a:solidFill>
                  <a:schemeClr val="tx1"/>
                </a:solidFill>
              </a:rPr>
              <a:t> landscape. </a:t>
            </a:r>
          </a:p>
          <a:p>
            <a:r>
              <a:rPr lang="en-US" sz="1200" kern="1200" dirty="0" smtClean="0">
                <a:solidFill>
                  <a:schemeClr val="tx1"/>
                </a:solidFill>
                <a:effectLst/>
                <a:latin typeface="+mn-lt"/>
                <a:ea typeface="+mn-ea"/>
                <a:cs typeface="+mn-cs"/>
              </a:rPr>
              <a:t>Grassroots groups and charities face extreme challenges to find seed funding to kick-start renewal of historic structures and sites.   Competition for grant funding is scarce: For example the Canada 150 Community Infrastructure Program requires not for profits with modest heritage projects to compete with projects for arenas, gymnasiums, pools and sports fields. Earlier this year Fed Dev Ontario's website reported 1100 applications requesting more than $260 million in funding for their first intake – almost 6 times more than the available funding.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NGOs and charities have the vision to use these places for social enterprises or cultural infrastructure, to attract tourism and anchor culture and identity.  But seed funding is often the missing ingredient. </a:t>
            </a:r>
          </a:p>
          <a:p>
            <a:r>
              <a:rPr lang="en-US" sz="1200" kern="1200" dirty="0" smtClean="0">
                <a:solidFill>
                  <a:schemeClr val="tx1"/>
                </a:solidFill>
                <a:effectLst/>
                <a:latin typeface="+mn-lt"/>
                <a:ea typeface="+mn-ea"/>
                <a:cs typeface="+mn-cs"/>
              </a:rPr>
              <a:t>Further the advertised eligibility was later increased to include local roads, airports and waste management, creating an even greater competition for these funds.</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National Cost-Sharing Program for Heritage Places</a:t>
            </a: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Provide a predictable go-to source of federal matching funds </a:t>
            </a:r>
            <a:r>
              <a:rPr lang="en-US" sz="1200" kern="1200" dirty="0" smtClean="0">
                <a:solidFill>
                  <a:schemeClr val="tx1"/>
                </a:solidFill>
                <a:effectLst/>
                <a:latin typeface="+mn-lt"/>
                <a:ea typeface="+mn-ea"/>
                <a:cs typeface="+mn-cs"/>
              </a:rPr>
              <a:t>for the renewal of heritage properties owned by non-profits and charities:  The only federal funding program DEDICATED to historic places is the National Cost-Sharing Program for Heritage Places, which encompasses National Historic Sites, federally designated railway stations and lighthouses.  The funding available has ranged from $0 for many years, to as little as $1million per year.  The current $10 million per year made available for last year and the current year is an important piece of the puzzle –</a:t>
            </a:r>
            <a:r>
              <a:rPr lang="en-US" sz="1200" i="1" kern="1200" dirty="0" smtClean="0">
                <a:solidFill>
                  <a:schemeClr val="tx1"/>
                </a:solidFill>
                <a:effectLst/>
                <a:latin typeface="+mn-lt"/>
                <a:ea typeface="+mn-ea"/>
                <a:cs typeface="+mn-cs"/>
              </a:rPr>
              <a:t> but there are more than 700 properties eligible, many have been under funded for decades,  and $10 million per year is a drop in the bucket – the program is already fully oversubscribed.  By contrast, the </a:t>
            </a:r>
            <a:r>
              <a:rPr lang="en-US" sz="1200" kern="1200" dirty="0" smtClean="0">
                <a:solidFill>
                  <a:schemeClr val="tx1"/>
                </a:solidFill>
                <a:effectLst/>
                <a:latin typeface="+mn-lt"/>
                <a:ea typeface="+mn-ea"/>
                <a:cs typeface="+mn-cs"/>
              </a:rPr>
              <a:t>Cultural Spaces Canada Fund recently received $84 million a year for two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r>
              <a:rPr lang="en-US" dirty="0" smtClean="0"/>
              <a:t>These kinds</a:t>
            </a:r>
            <a:r>
              <a:rPr lang="en-US" baseline="0" dirty="0" smtClean="0"/>
              <a:t> of programs address some of the shortfalls of a system based solely on tax credits, which do not benefit tax-exempt groups such as NGOs. </a:t>
            </a:r>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7</a:t>
            </a:fld>
            <a:endParaRPr lang="en-US" dirty="0"/>
          </a:p>
        </p:txBody>
      </p:sp>
    </p:spTree>
    <p:extLst>
      <p:ext uri="{BB962C8B-B14F-4D97-AF65-F5344CB8AC3E}">
        <p14:creationId xmlns:p14="http://schemas.microsoft.com/office/powerpoint/2010/main" val="114673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US" sz="1200" kern="1200" dirty="0" smtClean="0">
                <a:solidFill>
                  <a:schemeClr val="tx1"/>
                </a:solidFill>
                <a:effectLst/>
                <a:latin typeface="+mn-lt"/>
                <a:ea typeface="+mn-ea"/>
                <a:cs typeface="+mn-cs"/>
              </a:rPr>
              <a:t>Here you can see a sampling of incentives offered in a number of Canadian cities. Each of these show the best case scenario for grants or tax breaks.</a:t>
            </a:r>
            <a:r>
              <a:rPr lang="en-US" sz="1200" kern="1200" baseline="0" dirty="0" smtClean="0">
                <a:solidFill>
                  <a:schemeClr val="tx1"/>
                </a:solidFill>
                <a:effectLst/>
                <a:latin typeface="+mn-lt"/>
                <a:ea typeface="+mn-ea"/>
                <a:cs typeface="+mn-cs"/>
              </a:rPr>
              <a:t> However,</a:t>
            </a:r>
            <a:r>
              <a:rPr lang="en-US" sz="1200" kern="1200" dirty="0" smtClean="0">
                <a:solidFill>
                  <a:schemeClr val="tx1"/>
                </a:solidFill>
                <a:effectLst/>
                <a:latin typeface="+mn-lt"/>
                <a:ea typeface="+mn-ea"/>
                <a:cs typeface="+mn-cs"/>
              </a:rPr>
              <a:t> these incentives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often limited by annual budgets for grant programs and as such these already</a:t>
            </a:r>
            <a:r>
              <a:rPr lang="en-US" sz="1200" kern="1200" baseline="0" dirty="0" smtClean="0">
                <a:solidFill>
                  <a:schemeClr val="tx1"/>
                </a:solidFill>
                <a:effectLst/>
                <a:latin typeface="+mn-lt"/>
                <a:ea typeface="+mn-ea"/>
                <a:cs typeface="+mn-cs"/>
              </a:rPr>
              <a:t> minor incentives can be even lower in value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incentives currently offered are not game-changing or behavior-changing. What we</a:t>
            </a:r>
            <a:r>
              <a:rPr lang="en-US" sz="1200" kern="1200" baseline="0" dirty="0" smtClean="0">
                <a:solidFill>
                  <a:schemeClr val="tx1"/>
                </a:solidFill>
                <a:effectLst/>
                <a:latin typeface="+mn-lt"/>
                <a:ea typeface="+mn-ea"/>
                <a:cs typeface="+mn-cs"/>
              </a:rPr>
              <a:t> commonly see under these programs is some help for already</a:t>
            </a:r>
            <a:r>
              <a:rPr lang="en-US" sz="1200" kern="1200" dirty="0" smtClean="0">
                <a:solidFill>
                  <a:schemeClr val="tx1"/>
                </a:solidFill>
                <a:effectLst/>
                <a:latin typeface="+mn-lt"/>
                <a:ea typeface="+mn-ea"/>
                <a:cs typeface="+mn-cs"/>
              </a:rPr>
              <a:t> willing owners, but little that would incentivize a broader</a:t>
            </a:r>
            <a:r>
              <a:rPr lang="en-US" sz="1200" kern="1200" baseline="0" dirty="0" smtClean="0">
                <a:solidFill>
                  <a:schemeClr val="tx1"/>
                </a:solidFill>
                <a:effectLst/>
                <a:latin typeface="+mn-lt"/>
                <a:ea typeface="+mn-ea"/>
                <a:cs typeface="+mn-cs"/>
              </a:rPr>
              <a:t> scope of actors (be it businesses or individuals) to undertake conservation projects of heritage places.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Canadian federal government does not currently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 role in these incentives</a:t>
            </a:r>
            <a:r>
              <a:rPr lang="en-US" sz="1200" kern="1200" baseline="0" dirty="0" smtClean="0">
                <a:solidFill>
                  <a:schemeClr val="tx1"/>
                </a:solidFill>
                <a:effectLst/>
                <a:latin typeface="+mn-lt"/>
                <a:ea typeface="+mn-ea"/>
                <a:cs typeface="+mn-cs"/>
              </a:rPr>
              <a:t>. This, however is not the case in the US. In the example of Dallas, Texas on the right, one can see a clear and substantial contribution from the US government which greatly impacts the overall value of the incentives. This American model has proven incredibly effective on a number of fronts. </a:t>
            </a:r>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8</a:t>
            </a:fld>
            <a:endParaRPr lang="en-US" dirty="0"/>
          </a:p>
        </p:txBody>
      </p:sp>
    </p:spTree>
    <p:extLst>
      <p:ext uri="{BB962C8B-B14F-4D97-AF65-F5344CB8AC3E}">
        <p14:creationId xmlns:p14="http://schemas.microsoft.com/office/powerpoint/2010/main" val="128766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a Canadian pilot program designed to ‘test’ the appetite and benefit of a potential tax incentive, the former Commercial Heritage Properties Incentive Fund (CHPIF) offered financial incentives to attract developers to rehabilitate historic buildings.  </a:t>
            </a:r>
          </a:p>
          <a:p>
            <a:endParaRPr lang="en-US" dirty="0" smtClean="0"/>
          </a:p>
          <a:p>
            <a:r>
              <a:rPr lang="en-US" dirty="0" smtClean="0"/>
              <a:t>The results were impressive: total of $21.5 million in federal contributions spread across 49 projects leveraged more than 8 times that amount in private sector investment ($177.2 million) and gave empty, derelict buildings vibrant new uses. </a:t>
            </a:r>
          </a:p>
          <a:p>
            <a:endParaRPr lang="en-US" dirty="0" smtClean="0"/>
          </a:p>
          <a:p>
            <a:r>
              <a:rPr lang="en-US" dirty="0" smtClean="0"/>
              <a:t>Some</a:t>
            </a:r>
            <a:r>
              <a:rPr lang="en-US" baseline="0" dirty="0" smtClean="0"/>
              <a:t> examples of the success of the program are: </a:t>
            </a:r>
            <a:endParaRPr lang="en-US" dirty="0" smtClean="0"/>
          </a:p>
          <a:p>
            <a:r>
              <a:rPr lang="en-US" dirty="0" err="1" smtClean="0"/>
              <a:t>Lougheed</a:t>
            </a:r>
            <a:r>
              <a:rPr lang="en-US" dirty="0" smtClean="0"/>
              <a:t> Block, Calgary</a:t>
            </a:r>
          </a:p>
          <a:p>
            <a:r>
              <a:rPr lang="en-US" dirty="0" smtClean="0"/>
              <a:t>Project cost - $13,334,395</a:t>
            </a:r>
          </a:p>
          <a:p>
            <a:r>
              <a:rPr lang="en-US" dirty="0" smtClean="0"/>
              <a:t>CHPIF - $1,000,000</a:t>
            </a:r>
          </a:p>
          <a:p>
            <a:r>
              <a:rPr lang="en-US" dirty="0" smtClean="0"/>
              <a:t>City of Calgary (Tax Abatement) -     $3,400,000 over 15 years</a:t>
            </a:r>
          </a:p>
          <a:p>
            <a:r>
              <a:rPr lang="en-US" dirty="0" smtClean="0"/>
              <a:t>Alberta Historical Resources Foundation - $100,000</a:t>
            </a:r>
          </a:p>
          <a:p>
            <a:endParaRPr lang="en-US" dirty="0" smtClean="0"/>
          </a:p>
          <a:p>
            <a:r>
              <a:rPr lang="en-US" dirty="0" smtClean="0"/>
              <a:t>McNaughton Building, </a:t>
            </a:r>
            <a:r>
              <a:rPr lang="en-US" dirty="0" err="1" smtClean="0"/>
              <a:t>Moosomin</a:t>
            </a:r>
            <a:r>
              <a:rPr lang="en-US" dirty="0" smtClean="0"/>
              <a:t>, SK</a:t>
            </a:r>
          </a:p>
          <a:p>
            <a:r>
              <a:rPr lang="en-US" dirty="0" smtClean="0"/>
              <a:t>Project cost $75,000; CHPIF contribution $15, 012</a:t>
            </a:r>
          </a:p>
          <a:p>
            <a:endParaRPr lang="en-US" dirty="0" smtClean="0"/>
          </a:p>
          <a:p>
            <a:r>
              <a:rPr lang="en-US" dirty="0" smtClean="0"/>
              <a:t>Costs to Federal Government of an ongoing incentive program</a:t>
            </a:r>
          </a:p>
          <a:p>
            <a:r>
              <a:rPr lang="en-US" dirty="0" smtClean="0"/>
              <a:t>The tax revenue cost projections do not explicitly include the tax revenue offsets that would arise from greater economic activity associated with historic property rehabilitation projects. The economic benefits and tax revenues have proven to be very significant in the United States. </a:t>
            </a:r>
          </a:p>
          <a:p>
            <a:endParaRPr lang="en-US" dirty="0" smtClean="0"/>
          </a:p>
          <a:p>
            <a:r>
              <a:rPr lang="en-US" dirty="0" smtClean="0"/>
              <a:t>This program demonstrated that there is a real and tangible benefit to government financial incentives for heritage properties. However, it is also important to consider, and address, the challenges that NGOs and Indigenous heritage places face with respect to rehabilitation and conservation.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9ED09AD-05C2-4F89-9041-32D77F5895D6}" type="slidenum">
              <a:rPr lang="en-US" smtClean="0"/>
              <a:pPr/>
              <a:t>9</a:t>
            </a:fld>
            <a:endParaRPr lang="en-US" dirty="0"/>
          </a:p>
        </p:txBody>
      </p:sp>
    </p:spTree>
    <p:extLst>
      <p:ext uri="{BB962C8B-B14F-4D97-AF65-F5344CB8AC3E}">
        <p14:creationId xmlns:p14="http://schemas.microsoft.com/office/powerpoint/2010/main" val="278623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67C7B9-8EF6-4F86-8F9D-CF1906B38CCD}" type="datetime1">
              <a:rPr lang="en-CA" smtClean="0"/>
              <a:t>2018-08-07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627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5898C9-F07C-4956-8DDB-35B4FC551CA1}" type="datetime1">
              <a:rPr lang="en-CA" smtClean="0"/>
              <a:t>2018-08-07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194114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ED6D54-2A69-44F4-81A7-54C7FCD471A9}" type="datetime1">
              <a:rPr lang="en-CA" smtClean="0"/>
              <a:t>2018-08-07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6432DF-C541-42E2-8799-EAAF41C6EB3D}" type="slidenum">
              <a:rPr lang="en-CA" smtClean="0"/>
              <a:pPr/>
              <a:t>‹#›</a:t>
            </a:fld>
            <a:endParaRPr lang="en-CA"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823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76B76DA-C80B-4699-BA6F-412C97F77CC4}" type="datetime1">
              <a:rPr lang="en-CA" smtClean="0"/>
              <a:t>2018-08-07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33093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F588A03-08FB-4DC9-A37F-07152CF99FCE}" type="datetime1">
              <a:rPr lang="en-CA" smtClean="0"/>
              <a:t>2018-08-07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432DF-C541-42E2-8799-EAAF41C6EB3D}" type="slidenum">
              <a:rPr lang="en-CA" smtClean="0"/>
              <a:pPr/>
              <a:t>‹#›</a:t>
            </a:fld>
            <a:endParaRPr lang="en-CA"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908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FAD29C5-975A-4257-B0E9-33220E202F82}" type="datetime1">
              <a:rPr lang="en-CA" smtClean="0"/>
              <a:t>2018-08-07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271315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3EC9D-512C-41D6-9994-2E9D487C0C51}" type="datetime1">
              <a:rPr lang="en-CA" smtClean="0"/>
              <a:t>2018-08-07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299311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5F265-154D-48AF-83F4-F6BF35C5085C}" type="datetime1">
              <a:rPr lang="en-CA" smtClean="0"/>
              <a:t>2018-08-07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421768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A3733-A11E-4E6B-A3C1-0531E20951AD}" type="datetime1">
              <a:rPr lang="en-CA" smtClean="0"/>
              <a:t>2018-08-07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7489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643B9-6516-47E2-909C-76DD4BB96FD8}" type="datetime1">
              <a:rPr lang="en-CA" smtClean="0"/>
              <a:t>2018-08-07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360285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387737-4708-4ACE-B949-0E0742CE3F00}" type="datetime1">
              <a:rPr lang="en-CA" smtClean="0"/>
              <a:t>2018-08-07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191882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7D2844-9175-4983-B263-326036ABD2E7}" type="datetime1">
              <a:rPr lang="en-CA" smtClean="0"/>
              <a:t>2018-08-07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206619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97824-98FD-4C38-B45C-6F5931EB16B0}" type="datetime1">
              <a:rPr lang="en-CA" smtClean="0"/>
              <a:t>2018-08-07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31080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3443F-41F1-4F9A-BA70-2B1540FE7EC2}" type="datetime1">
              <a:rPr lang="en-CA" smtClean="0"/>
              <a:t>2018-08-07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255904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8DBD3C-F0FE-42A1-AB75-0B23C027D254}" type="datetime1">
              <a:rPr lang="en-CA" smtClean="0"/>
              <a:t>2018-08-07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210247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E57E2E-2847-4603-ABAD-1855296C414C}" type="datetime1">
              <a:rPr lang="en-CA" smtClean="0"/>
              <a:t>2018-08-07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403216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47EE092-AC6A-4129-B020-D96B3A6ABA1E}" type="datetime1">
              <a:rPr lang="en-CA" smtClean="0"/>
              <a:t>2018-08-07</a:t>
            </a:fld>
            <a:endParaRPr lang="en-CA"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D6432DF-C541-42E2-8799-EAAF41C6EB3D}" type="slidenum">
              <a:rPr lang="en-CA" smtClean="0"/>
              <a:pPr/>
              <a:t>‹#›</a:t>
            </a:fld>
            <a:endParaRPr lang="en-CA" dirty="0"/>
          </a:p>
        </p:txBody>
      </p:sp>
    </p:spTree>
    <p:extLst>
      <p:ext uri="{BB962C8B-B14F-4D97-AF65-F5344CB8AC3E}">
        <p14:creationId xmlns:p14="http://schemas.microsoft.com/office/powerpoint/2010/main" val="22353137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1412776"/>
            <a:ext cx="6984776" cy="4608512"/>
          </a:xfrm>
        </p:spPr>
        <p:txBody>
          <a:bodyPr>
            <a:noAutofit/>
          </a:bodyPr>
          <a:lstStyle/>
          <a:p>
            <a:r>
              <a:rPr lang="en-US" sz="3200" b="1" i="1" dirty="0" smtClean="0">
                <a:solidFill>
                  <a:schemeClr val="tx1"/>
                </a:solidFill>
              </a:rPr>
              <a:t>Federal Financial Support for Heritage Places in Budget 2019 are Needed Now: </a:t>
            </a:r>
            <a:endParaRPr lang="en-US" sz="3200" b="1" i="1" dirty="0">
              <a:solidFill>
                <a:schemeClr val="tx1"/>
              </a:solidFill>
            </a:endParaRPr>
          </a:p>
          <a:p>
            <a:endParaRPr lang="en-US" sz="3200" b="1" dirty="0">
              <a:solidFill>
                <a:schemeClr val="tx1"/>
              </a:solidFill>
            </a:endParaRPr>
          </a:p>
          <a:p>
            <a:r>
              <a:rPr lang="en-US" sz="3200" b="1" dirty="0" smtClean="0">
                <a:solidFill>
                  <a:schemeClr val="tx1"/>
                </a:solidFill>
              </a:rPr>
              <a:t>Acting on ENVI Report</a:t>
            </a:r>
            <a:endParaRPr lang="en-US" sz="3200" b="1" dirty="0">
              <a:solidFill>
                <a:schemeClr val="tx1"/>
              </a:solidFill>
            </a:endParaRPr>
          </a:p>
          <a:p>
            <a:r>
              <a:rPr lang="en-US" sz="2800" b="1" i="1" dirty="0" smtClean="0"/>
              <a:t>Preserving Canada’s Heritage: </a:t>
            </a:r>
          </a:p>
          <a:p>
            <a:r>
              <a:rPr lang="en-US" sz="2800" b="1" i="1" dirty="0" smtClean="0"/>
              <a:t>The Foundation for Tomorrow </a:t>
            </a:r>
          </a:p>
          <a:p>
            <a:r>
              <a:rPr lang="en-US" sz="2800" b="1" i="1" dirty="0" smtClean="0"/>
              <a:t>(December 2017)</a:t>
            </a:r>
            <a:endParaRPr lang="en-US" sz="2800" b="1" i="1" dirty="0"/>
          </a:p>
          <a:p>
            <a:endParaRPr lang="en-US" sz="2800" b="1" i="1" dirty="0"/>
          </a:p>
          <a:p>
            <a:r>
              <a:rPr lang="en-US" sz="2800" b="1" i="1" dirty="0"/>
              <a:t> </a:t>
            </a:r>
            <a:endParaRPr lang="en-CA" sz="2800" b="1"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4389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5696" y="538296"/>
            <a:ext cx="6589199" cy="1234519"/>
          </a:xfrm>
        </p:spPr>
        <p:txBody>
          <a:bodyPr>
            <a:noAutofit/>
          </a:bodyPr>
          <a:lstStyle/>
          <a:p>
            <a:r>
              <a:rPr lang="en-US" sz="3200" dirty="0">
                <a:solidFill>
                  <a:schemeClr val="tx1"/>
                </a:solidFill>
              </a:rPr>
              <a:t>Why </a:t>
            </a:r>
            <a:r>
              <a:rPr lang="en-US" sz="3200" dirty="0" smtClean="0">
                <a:solidFill>
                  <a:schemeClr val="tx1"/>
                </a:solidFill>
              </a:rPr>
              <a:t>Do Heritage Places Matter? </a:t>
            </a: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
        <p:nvSpPr>
          <p:cNvPr id="6" name="Content Placeholder 5"/>
          <p:cNvSpPr>
            <a:spLocks noGrp="1"/>
          </p:cNvSpPr>
          <p:nvPr>
            <p:ph idx="1"/>
          </p:nvPr>
        </p:nvSpPr>
        <p:spPr>
          <a:xfrm>
            <a:off x="1331641" y="2133600"/>
            <a:ext cx="7202760" cy="4319736"/>
          </a:xfrm>
        </p:spPr>
        <p:txBody>
          <a:bodyPr>
            <a:normAutofit/>
          </a:bodyPr>
          <a:lstStyle/>
          <a:p>
            <a:endParaRPr lang="en-US" sz="1400" b="1" dirty="0" smtClean="0">
              <a:solidFill>
                <a:schemeClr val="tx1"/>
              </a:solidFill>
            </a:endParaRPr>
          </a:p>
          <a:p>
            <a:r>
              <a:rPr lang="en-US" sz="2400" dirty="0" smtClean="0">
                <a:solidFill>
                  <a:schemeClr val="tx1"/>
                </a:solidFill>
              </a:rPr>
              <a:t>Local Identity</a:t>
            </a:r>
          </a:p>
          <a:p>
            <a:r>
              <a:rPr lang="en-US" sz="2400" dirty="0" smtClean="0">
                <a:solidFill>
                  <a:schemeClr val="tx1"/>
                </a:solidFill>
              </a:rPr>
              <a:t>Job Creation</a:t>
            </a:r>
          </a:p>
          <a:p>
            <a:r>
              <a:rPr lang="en-US" sz="2400" dirty="0" smtClean="0">
                <a:solidFill>
                  <a:schemeClr val="tx1"/>
                </a:solidFill>
              </a:rPr>
              <a:t>Economic Impact</a:t>
            </a:r>
          </a:p>
          <a:p>
            <a:r>
              <a:rPr lang="en-US" sz="2400" dirty="0" smtClean="0">
                <a:solidFill>
                  <a:schemeClr val="tx1"/>
                </a:solidFill>
              </a:rPr>
              <a:t>Help Fight Climate </a:t>
            </a:r>
          </a:p>
          <a:p>
            <a:pPr marL="0" indent="0">
              <a:buNone/>
            </a:pPr>
            <a:r>
              <a:rPr lang="en-US" sz="2400" dirty="0">
                <a:solidFill>
                  <a:schemeClr val="tx1"/>
                </a:solidFill>
              </a:rPr>
              <a:t>	</a:t>
            </a:r>
            <a:r>
              <a:rPr lang="en-US" sz="2400" dirty="0" smtClean="0">
                <a:solidFill>
                  <a:schemeClr val="tx1"/>
                </a:solidFill>
              </a:rPr>
              <a:t>Change</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FD6432DF-C541-42E2-8799-EAAF41C6EB3D}" type="slidenum">
              <a:rPr lang="en-CA" smtClean="0"/>
              <a:pPr/>
              <a:t>10</a:t>
            </a:fld>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576" y="2133600"/>
            <a:ext cx="3508230" cy="4536504"/>
          </a:xfrm>
          <a:prstGeom prst="rect">
            <a:avLst/>
          </a:prstGeom>
        </p:spPr>
      </p:pic>
    </p:spTree>
    <p:extLst>
      <p:ext uri="{BB962C8B-B14F-4D97-AF65-F5344CB8AC3E}">
        <p14:creationId xmlns:p14="http://schemas.microsoft.com/office/powerpoint/2010/main" val="1441815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The Way Forward</a:t>
            </a:r>
            <a:endParaRPr lang="en-CA" sz="3200" dirty="0">
              <a:solidFill>
                <a:schemeClr val="tx1"/>
              </a:solidFill>
            </a:endParaRPr>
          </a:p>
        </p:txBody>
      </p:sp>
      <p:sp>
        <p:nvSpPr>
          <p:cNvPr id="3" name="Content Placeholder 2"/>
          <p:cNvSpPr>
            <a:spLocks noGrp="1"/>
          </p:cNvSpPr>
          <p:nvPr>
            <p:ph idx="1"/>
          </p:nvPr>
        </p:nvSpPr>
        <p:spPr>
          <a:xfrm>
            <a:off x="1096206" y="1556792"/>
            <a:ext cx="7751602" cy="3600400"/>
          </a:xfrm>
        </p:spPr>
        <p:txBody>
          <a:bodyPr>
            <a:noAutofit/>
          </a:bodyPr>
          <a:lstStyle/>
          <a:p>
            <a:pPr>
              <a:spcAft>
                <a:spcPts val="600"/>
              </a:spcAft>
            </a:pPr>
            <a:r>
              <a:rPr lang="en-US" sz="2000" dirty="0" smtClean="0">
                <a:solidFill>
                  <a:schemeClr val="tx1"/>
                </a:solidFill>
              </a:rPr>
              <a:t>Will you meet with or send a letter to the Environment Minister and Finance Minister, supporting funds for historic places in budget 2019?</a:t>
            </a:r>
          </a:p>
          <a:p>
            <a:pPr>
              <a:spcAft>
                <a:spcPts val="600"/>
              </a:spcAft>
            </a:pPr>
            <a:r>
              <a:rPr lang="en-US" sz="2000" dirty="0" smtClean="0">
                <a:solidFill>
                  <a:schemeClr val="tx1"/>
                </a:solidFill>
              </a:rPr>
              <a:t>Will you ask a question or make a statement about federal support for heritage places in the House of Commons?</a:t>
            </a:r>
          </a:p>
          <a:p>
            <a:pPr marL="0" indent="0" algn="ctr">
              <a:spcAft>
                <a:spcPts val="600"/>
              </a:spcAft>
              <a:buNone/>
            </a:pPr>
            <a:endParaRPr lang="en-US" sz="2000" dirty="0">
              <a:solidFill>
                <a:schemeClr val="tx1"/>
              </a:solidFill>
            </a:endParaRPr>
          </a:p>
          <a:p>
            <a:pPr marL="0" indent="0" algn="ctr">
              <a:spcAft>
                <a:spcPts val="600"/>
              </a:spcAft>
              <a:buNone/>
            </a:pPr>
            <a:r>
              <a:rPr lang="en-US" sz="2000" dirty="0" smtClean="0">
                <a:solidFill>
                  <a:schemeClr val="tx1"/>
                </a:solidFill>
              </a:rPr>
              <a:t>Can </a:t>
            </a:r>
            <a:r>
              <a:rPr lang="en-US" sz="2000" dirty="0">
                <a:solidFill>
                  <a:schemeClr val="tx1"/>
                </a:solidFill>
              </a:rPr>
              <a:t>we work together?</a:t>
            </a:r>
          </a:p>
          <a:p>
            <a:pPr marL="0" indent="0" algn="ctr">
              <a:spcAft>
                <a:spcPts val="600"/>
              </a:spcAft>
              <a:buNone/>
            </a:pPr>
            <a:r>
              <a:rPr lang="en-US" sz="2000" dirty="0">
                <a:solidFill>
                  <a:schemeClr val="tx1"/>
                </a:solidFill>
              </a:rPr>
              <a:t>Thank you! </a:t>
            </a:r>
            <a:endParaRPr lang="en-CA" sz="2000" dirty="0">
              <a:solidFill>
                <a:schemeClr val="tx1"/>
              </a:solidFill>
            </a:endParaRPr>
          </a:p>
        </p:txBody>
      </p:sp>
      <p:sp>
        <p:nvSpPr>
          <p:cNvPr id="4" name="TextBox 3"/>
          <p:cNvSpPr txBox="1"/>
          <p:nvPr/>
        </p:nvSpPr>
        <p:spPr>
          <a:xfrm>
            <a:off x="1403647" y="5157192"/>
            <a:ext cx="7850285" cy="923330"/>
          </a:xfrm>
          <a:prstGeom prst="rect">
            <a:avLst/>
          </a:prstGeom>
          <a:noFill/>
        </p:spPr>
        <p:txBody>
          <a:bodyPr wrap="square" rtlCol="0">
            <a:spAutoFit/>
          </a:bodyPr>
          <a:lstStyle/>
          <a:p>
            <a:r>
              <a:rPr lang="en-US" dirty="0"/>
              <a:t>For more information: </a:t>
            </a:r>
          </a:p>
          <a:p>
            <a:r>
              <a:rPr lang="en-US" dirty="0" smtClean="0"/>
              <a:t>Your name, title, and organization</a:t>
            </a:r>
          </a:p>
          <a:p>
            <a:r>
              <a:rPr lang="en-US" dirty="0" smtClean="0"/>
              <a:t>Your contact info</a:t>
            </a:r>
            <a:endParaRPr lang="en-US" dirty="0"/>
          </a:p>
        </p:txBody>
      </p:sp>
      <p:sp>
        <p:nvSpPr>
          <p:cNvPr id="5" name="Slide Number Placeholder 4"/>
          <p:cNvSpPr>
            <a:spLocks noGrp="1"/>
          </p:cNvSpPr>
          <p:nvPr>
            <p:ph type="sldNum" sz="quarter" idx="12"/>
          </p:nvPr>
        </p:nvSpPr>
        <p:spPr/>
        <p:txBody>
          <a:bodyPr/>
          <a:lstStyle/>
          <a:p>
            <a:fld id="{FD6432DF-C541-42E2-8799-EAAF41C6EB3D}" type="slidenum">
              <a:rPr lang="en-CA" smtClean="0"/>
              <a:pPr/>
              <a:t>11</a:t>
            </a:fld>
            <a:endParaRPr lang="en-CA" dirty="0"/>
          </a:p>
        </p:txBody>
      </p:sp>
    </p:spTree>
    <p:extLst>
      <p:ext uri="{BB962C8B-B14F-4D97-AF65-F5344CB8AC3E}">
        <p14:creationId xmlns:p14="http://schemas.microsoft.com/office/powerpoint/2010/main" val="2264846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you are – your name and organizational logo here!</a:t>
            </a:r>
            <a:endParaRPr lang="en-US" dirty="0"/>
          </a:p>
        </p:txBody>
      </p:sp>
      <p:sp>
        <p:nvSpPr>
          <p:cNvPr id="3" name="Content Placeholder 2"/>
          <p:cNvSpPr>
            <a:spLocks noGrp="1"/>
          </p:cNvSpPr>
          <p:nvPr>
            <p:ph idx="1"/>
          </p:nvPr>
        </p:nvSpPr>
        <p:spPr/>
        <p:txBody>
          <a:bodyPr>
            <a:normAutofit/>
          </a:bodyPr>
          <a:lstStyle/>
          <a:p>
            <a:r>
              <a:rPr lang="en-US" sz="2000" dirty="0" smtClean="0"/>
              <a:t>Who you are</a:t>
            </a:r>
          </a:p>
          <a:p>
            <a:r>
              <a:rPr lang="en-US" sz="2000" dirty="0" smtClean="0"/>
              <a:t>The organization you represent</a:t>
            </a:r>
          </a:p>
          <a:p>
            <a:r>
              <a:rPr lang="en-US" sz="2000" dirty="0" smtClean="0"/>
              <a:t>Your mission</a:t>
            </a:r>
          </a:p>
          <a:p>
            <a:r>
              <a:rPr lang="en-US" sz="2000" dirty="0" smtClean="0"/>
              <a:t>Your membership</a:t>
            </a:r>
            <a:r>
              <a:rPr lang="en-US" sz="2000" dirty="0"/>
              <a:t> </a:t>
            </a:r>
            <a:r>
              <a:rPr lang="en-US" sz="2000" dirty="0" smtClean="0"/>
              <a:t>– size and interests</a:t>
            </a:r>
            <a:endParaRPr lang="en-US" sz="2000" dirty="0"/>
          </a:p>
        </p:txBody>
      </p:sp>
      <p:sp>
        <p:nvSpPr>
          <p:cNvPr id="4" name="Slide Number Placeholder 3"/>
          <p:cNvSpPr>
            <a:spLocks noGrp="1"/>
          </p:cNvSpPr>
          <p:nvPr>
            <p:ph type="sldNum" sz="quarter" idx="12"/>
          </p:nvPr>
        </p:nvSpPr>
        <p:spPr/>
        <p:txBody>
          <a:bodyPr/>
          <a:lstStyle/>
          <a:p>
            <a:fld id="{FD6432DF-C541-42E2-8799-EAAF41C6EB3D}" type="slidenum">
              <a:rPr lang="en-CA" smtClean="0"/>
              <a:pPr/>
              <a:t>2</a:t>
            </a:fld>
            <a:endParaRPr lang="en-CA" dirty="0"/>
          </a:p>
        </p:txBody>
      </p:sp>
    </p:spTree>
    <p:extLst>
      <p:ext uri="{BB962C8B-B14F-4D97-AF65-F5344CB8AC3E}">
        <p14:creationId xmlns:p14="http://schemas.microsoft.com/office/powerpoint/2010/main" val="960075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476672"/>
            <a:ext cx="7056784" cy="1584176"/>
          </a:xfrm>
        </p:spPr>
        <p:txBody>
          <a:bodyPr>
            <a:noAutofit/>
          </a:bodyPr>
          <a:lstStyle/>
          <a:p>
            <a:r>
              <a:rPr lang="en-US" sz="2800" dirty="0"/>
              <a:t>ENVI </a:t>
            </a:r>
            <a:r>
              <a:rPr lang="en-US" sz="2800" dirty="0" smtClean="0"/>
              <a:t>Committee Report </a:t>
            </a:r>
            <a:r>
              <a:rPr lang="en-US" sz="2800" dirty="0"/>
              <a:t>– </a:t>
            </a:r>
            <a:r>
              <a:rPr lang="en-US" sz="2800" i="1" dirty="0"/>
              <a:t>Preserving Canada’s Heritage: The Foundation for Tomorrow (December 2017)</a:t>
            </a:r>
          </a:p>
        </p:txBody>
      </p:sp>
      <p:sp>
        <p:nvSpPr>
          <p:cNvPr id="5" name="Content Placeholder 4"/>
          <p:cNvSpPr>
            <a:spLocks noGrp="1"/>
          </p:cNvSpPr>
          <p:nvPr>
            <p:ph idx="1"/>
          </p:nvPr>
        </p:nvSpPr>
        <p:spPr>
          <a:xfrm>
            <a:off x="1619672" y="2204864"/>
            <a:ext cx="6912768" cy="4392488"/>
          </a:xfrm>
        </p:spPr>
        <p:txBody>
          <a:bodyPr>
            <a:noAutofit/>
          </a:bodyPr>
          <a:lstStyle/>
          <a:p>
            <a:pPr lvl="1"/>
            <a:endParaRPr lang="en-US" i="1" dirty="0"/>
          </a:p>
          <a:p>
            <a:pPr marL="0" indent="0">
              <a:buNone/>
            </a:pPr>
            <a:endParaRPr lang="en-US" sz="2000" dirty="0">
              <a:solidFill>
                <a:schemeClr val="tx1"/>
              </a:solidFill>
            </a:endParaRPr>
          </a:p>
        </p:txBody>
      </p:sp>
      <p:sp>
        <p:nvSpPr>
          <p:cNvPr id="2" name="Slide Number Placeholder 1"/>
          <p:cNvSpPr>
            <a:spLocks noGrp="1"/>
          </p:cNvSpPr>
          <p:nvPr>
            <p:ph type="sldNum" sz="quarter" idx="12"/>
          </p:nvPr>
        </p:nvSpPr>
        <p:spPr/>
        <p:txBody>
          <a:bodyPr/>
          <a:lstStyle/>
          <a:p>
            <a:fld id="{FD6432DF-C541-42E2-8799-EAAF41C6EB3D}" type="slidenum">
              <a:rPr lang="en-CA" smtClean="0"/>
              <a:pPr/>
              <a:t>3</a:t>
            </a:fld>
            <a:endParaRPr lang="en-CA" dirty="0"/>
          </a:p>
        </p:txBody>
      </p:sp>
      <p:pic>
        <p:nvPicPr>
          <p:cNvPr id="6" name="Picture 5"/>
          <p:cNvPicPr>
            <a:picLocks noChangeAspect="1"/>
          </p:cNvPicPr>
          <p:nvPr/>
        </p:nvPicPr>
        <p:blipFill rotWithShape="1">
          <a:blip r:embed="rId3"/>
          <a:srcRect l="32584" t="11673" r="33596" b="10325"/>
          <a:stretch/>
        </p:blipFill>
        <p:spPr>
          <a:xfrm>
            <a:off x="5076056" y="2221983"/>
            <a:ext cx="3299900" cy="42810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221983"/>
            <a:ext cx="2178398" cy="3528392"/>
          </a:xfrm>
          <a:prstGeom prst="rect">
            <a:avLst/>
          </a:prstGeom>
        </p:spPr>
      </p:pic>
      <p:sp>
        <p:nvSpPr>
          <p:cNvPr id="8" name="TextBox 7"/>
          <p:cNvSpPr txBox="1"/>
          <p:nvPr/>
        </p:nvSpPr>
        <p:spPr>
          <a:xfrm>
            <a:off x="1843896" y="5849388"/>
            <a:ext cx="3096344" cy="923330"/>
          </a:xfrm>
          <a:prstGeom prst="rect">
            <a:avLst/>
          </a:prstGeom>
          <a:noFill/>
        </p:spPr>
        <p:txBody>
          <a:bodyPr wrap="square" rtlCol="0">
            <a:spAutoFit/>
          </a:bodyPr>
          <a:lstStyle/>
          <a:p>
            <a:r>
              <a:rPr lang="en-US" dirty="0"/>
              <a:t>Hon. Catherine McKenna </a:t>
            </a:r>
          </a:p>
          <a:p>
            <a:r>
              <a:rPr lang="en-US" dirty="0"/>
              <a:t>Minister of Environment and Climate Change</a:t>
            </a:r>
          </a:p>
        </p:txBody>
      </p:sp>
    </p:spTree>
    <p:extLst>
      <p:ext uri="{BB962C8B-B14F-4D97-AF65-F5344CB8AC3E}">
        <p14:creationId xmlns:p14="http://schemas.microsoft.com/office/powerpoint/2010/main" val="973030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920880" cy="1368152"/>
          </a:xfrm>
        </p:spPr>
        <p:txBody>
          <a:bodyPr>
            <a:normAutofit fontScale="90000"/>
          </a:bodyPr>
          <a:lstStyle/>
          <a:p>
            <a:r>
              <a:rPr lang="en-US" dirty="0"/>
              <a:t/>
            </a:r>
            <a:br>
              <a:rPr lang="en-US" dirty="0"/>
            </a:br>
            <a:r>
              <a:rPr lang="en-US" dirty="0">
                <a:solidFill>
                  <a:schemeClr val="tx1"/>
                </a:solidFill>
              </a:rPr>
              <a:t/>
            </a:r>
            <a:br>
              <a:rPr lang="en-US" dirty="0">
                <a:solidFill>
                  <a:schemeClr val="tx1"/>
                </a:solidFill>
              </a:rPr>
            </a:br>
            <a:r>
              <a:rPr lang="en-US" sz="3600" dirty="0">
                <a:solidFill>
                  <a:schemeClr val="tx1"/>
                </a:solidFill>
              </a:rPr>
              <a:t>Summary</a:t>
            </a:r>
            <a:r>
              <a:rPr lang="en-US" sz="3600" dirty="0" smtClean="0">
                <a:solidFill>
                  <a:schemeClr val="tx1"/>
                </a:solidFill>
              </a:rPr>
              <a:t>: ENVI Report – Heritage Sector’s Priorities for Much Needed Federal Action</a:t>
            </a:r>
            <a:endParaRPr lang="en-CA" sz="3600" dirty="0">
              <a:solidFill>
                <a:schemeClr val="tx1"/>
              </a:solidFill>
            </a:endParaRPr>
          </a:p>
        </p:txBody>
      </p:sp>
      <p:sp>
        <p:nvSpPr>
          <p:cNvPr id="3" name="Content Placeholder 2"/>
          <p:cNvSpPr>
            <a:spLocks noGrp="1"/>
          </p:cNvSpPr>
          <p:nvPr>
            <p:ph type="body" idx="1"/>
          </p:nvPr>
        </p:nvSpPr>
        <p:spPr>
          <a:xfrm>
            <a:off x="1403648" y="1844825"/>
            <a:ext cx="7154191" cy="4896544"/>
          </a:xfrm>
        </p:spPr>
        <p:txBody>
          <a:bodyPr>
            <a:normAutofit lnSpcReduction="10000"/>
          </a:bodyPr>
          <a:lstStyle/>
          <a:p>
            <a:pPr lvl="1">
              <a:lnSpc>
                <a:spcPct val="120000"/>
              </a:lnSpc>
              <a:spcBef>
                <a:spcPts val="0"/>
              </a:spcBef>
            </a:pPr>
            <a:r>
              <a:rPr lang="en-US" b="1" dirty="0" smtClean="0">
                <a:solidFill>
                  <a:schemeClr val="tx1"/>
                </a:solidFill>
              </a:rPr>
              <a:t>Measures </a:t>
            </a:r>
            <a:r>
              <a:rPr lang="en-US" b="1" dirty="0">
                <a:solidFill>
                  <a:schemeClr val="tx1"/>
                </a:solidFill>
              </a:rPr>
              <a:t>that would encourage private sector investment </a:t>
            </a:r>
            <a:r>
              <a:rPr lang="en-US" b="1" dirty="0" smtClean="0">
                <a:solidFill>
                  <a:schemeClr val="tx1"/>
                </a:solidFill>
              </a:rPr>
              <a:t>in heritage places</a:t>
            </a:r>
          </a:p>
          <a:p>
            <a:pPr marL="1200150" lvl="2" indent="-285750">
              <a:lnSpc>
                <a:spcPct val="120000"/>
              </a:lnSpc>
              <a:spcBef>
                <a:spcPts val="0"/>
              </a:spcBef>
              <a:buFont typeface="Arial" panose="020B0604020202020204" pitchFamily="34" charset="0"/>
              <a:buChar char="•"/>
            </a:pPr>
            <a:r>
              <a:rPr lang="en-US" dirty="0" smtClean="0">
                <a:solidFill>
                  <a:schemeClr val="tx1"/>
                </a:solidFill>
              </a:rPr>
              <a:t>Recommendation </a:t>
            </a:r>
            <a:r>
              <a:rPr lang="en-US" dirty="0">
                <a:solidFill>
                  <a:schemeClr val="tx1"/>
                </a:solidFill>
              </a:rPr>
              <a:t>11 – Establish a tax credit for the restoration and preservation of heritage </a:t>
            </a:r>
            <a:r>
              <a:rPr lang="en-US" dirty="0" smtClean="0">
                <a:solidFill>
                  <a:schemeClr val="tx1"/>
                </a:solidFill>
              </a:rPr>
              <a:t>properties</a:t>
            </a:r>
          </a:p>
          <a:p>
            <a:pPr lvl="2">
              <a:lnSpc>
                <a:spcPct val="120000"/>
              </a:lnSpc>
              <a:spcBef>
                <a:spcPts val="0"/>
              </a:spcBef>
            </a:pPr>
            <a:endParaRPr lang="en-US" dirty="0">
              <a:solidFill>
                <a:schemeClr val="tx1"/>
              </a:solidFill>
            </a:endParaRPr>
          </a:p>
          <a:p>
            <a:pPr marL="1200150" lvl="2" indent="-285750">
              <a:lnSpc>
                <a:spcPct val="120000"/>
              </a:lnSpc>
              <a:spcBef>
                <a:spcPts val="0"/>
              </a:spcBef>
              <a:buFont typeface="Arial" panose="020B0604020202020204" pitchFamily="34" charset="0"/>
              <a:buChar char="•"/>
            </a:pPr>
            <a:r>
              <a:rPr lang="en-US" dirty="0" smtClean="0">
                <a:solidFill>
                  <a:schemeClr val="tx1"/>
                </a:solidFill>
              </a:rPr>
              <a:t>Recommendation 8 – Requiring all federal departments give preference to existing buildings</a:t>
            </a:r>
          </a:p>
          <a:p>
            <a:pPr marL="1200150" lvl="2" indent="-285750">
              <a:lnSpc>
                <a:spcPct val="120000"/>
              </a:lnSpc>
              <a:spcBef>
                <a:spcPts val="0"/>
              </a:spcBef>
              <a:buFont typeface="Arial" panose="020B0604020202020204" pitchFamily="34" charset="0"/>
              <a:buChar char="•"/>
            </a:pPr>
            <a:endParaRPr lang="en-US" dirty="0" smtClean="0">
              <a:solidFill>
                <a:schemeClr val="tx1"/>
              </a:solidFill>
            </a:endParaRPr>
          </a:p>
          <a:p>
            <a:pPr lvl="1">
              <a:lnSpc>
                <a:spcPct val="120000"/>
              </a:lnSpc>
              <a:spcBef>
                <a:spcPts val="0"/>
              </a:spcBef>
            </a:pPr>
            <a:r>
              <a:rPr lang="en-US" b="1" dirty="0" smtClean="0">
                <a:solidFill>
                  <a:schemeClr val="tx1"/>
                </a:solidFill>
              </a:rPr>
              <a:t> </a:t>
            </a:r>
            <a:r>
              <a:rPr lang="en-US" b="1" dirty="0">
                <a:solidFill>
                  <a:schemeClr val="tx1"/>
                </a:solidFill>
              </a:rPr>
              <a:t>Measures that help fund the efforts of Indigenous Peoples, charities and not-for-profits to save and renew </a:t>
            </a:r>
            <a:r>
              <a:rPr lang="en-US" b="1" dirty="0" smtClean="0">
                <a:solidFill>
                  <a:schemeClr val="tx1"/>
                </a:solidFill>
              </a:rPr>
              <a:t>heritage places</a:t>
            </a:r>
          </a:p>
          <a:p>
            <a:pPr marL="742950" lvl="1" indent="-285750">
              <a:lnSpc>
                <a:spcPct val="120000"/>
              </a:lnSpc>
              <a:spcBef>
                <a:spcPts val="0"/>
              </a:spcBef>
              <a:buFont typeface="Arial" panose="020B0604020202020204" pitchFamily="34" charset="0"/>
              <a:buChar char="•"/>
            </a:pPr>
            <a:r>
              <a:rPr lang="en-US" sz="1600" b="1" dirty="0">
                <a:solidFill>
                  <a:schemeClr val="tx1"/>
                </a:solidFill>
              </a:rPr>
              <a:t> </a:t>
            </a:r>
            <a:r>
              <a:rPr lang="en-US" sz="1600" b="1" dirty="0" smtClean="0">
                <a:solidFill>
                  <a:schemeClr val="tx1"/>
                </a:solidFill>
              </a:rPr>
              <a:t>  </a:t>
            </a:r>
            <a:r>
              <a:rPr lang="en-US" sz="1600" dirty="0" smtClean="0">
                <a:solidFill>
                  <a:schemeClr val="tx1"/>
                </a:solidFill>
              </a:rPr>
              <a:t>Recommendation 15 &amp; 17 – Support an Indigenous–led initiative to protect and preserve places important to them</a:t>
            </a:r>
          </a:p>
          <a:p>
            <a:pPr lvl="1">
              <a:lnSpc>
                <a:spcPct val="120000"/>
              </a:lnSpc>
              <a:spcBef>
                <a:spcPts val="0"/>
              </a:spcBef>
            </a:pPr>
            <a:endParaRPr lang="en-US" sz="1600" dirty="0" smtClean="0">
              <a:solidFill>
                <a:schemeClr val="tx1"/>
              </a:solidFill>
            </a:endParaRPr>
          </a:p>
          <a:p>
            <a:pPr marL="742950" lvl="1" indent="-285750">
              <a:lnSpc>
                <a:spcPct val="120000"/>
              </a:lnSpc>
              <a:spcBef>
                <a:spcPts val="0"/>
              </a:spcBef>
              <a:buFont typeface="Arial" panose="020B0604020202020204" pitchFamily="34" charset="0"/>
              <a:buChar char="•"/>
            </a:pPr>
            <a:r>
              <a:rPr lang="en-US" sz="1600" dirty="0" smtClean="0">
                <a:solidFill>
                  <a:schemeClr val="tx1"/>
                </a:solidFill>
              </a:rPr>
              <a:t>Recommendation 10 – Establish consistent ongoing funding of at least $10 million per year for the National Cost-Sharing Program for Heritage Places</a:t>
            </a:r>
          </a:p>
        </p:txBody>
      </p:sp>
      <p:sp>
        <p:nvSpPr>
          <p:cNvPr id="4" name="Slide Number Placeholder 3"/>
          <p:cNvSpPr>
            <a:spLocks noGrp="1"/>
          </p:cNvSpPr>
          <p:nvPr>
            <p:ph type="sldNum" sz="quarter" idx="12"/>
          </p:nvPr>
        </p:nvSpPr>
        <p:spPr/>
        <p:txBody>
          <a:bodyPr/>
          <a:lstStyle/>
          <a:p>
            <a:fld id="{FD6432DF-C541-42E2-8799-EAAF41C6EB3D}" type="slidenum">
              <a:rPr lang="en-CA" smtClean="0"/>
              <a:pPr/>
              <a:t>4</a:t>
            </a:fld>
            <a:endParaRPr lang="en-CA" dirty="0"/>
          </a:p>
        </p:txBody>
      </p:sp>
    </p:spTree>
    <p:extLst>
      <p:ext uri="{BB962C8B-B14F-4D97-AF65-F5344CB8AC3E}">
        <p14:creationId xmlns:p14="http://schemas.microsoft.com/office/powerpoint/2010/main" val="279644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2019 Recommendations Pending Future Action </a:t>
            </a:r>
            <a:r>
              <a:rPr lang="en-US" dirty="0" smtClean="0"/>
              <a:t>on the ENVI </a:t>
            </a:r>
            <a:r>
              <a:rPr lang="en-US" dirty="0" smtClean="0"/>
              <a:t>Report - Part 1</a:t>
            </a:r>
            <a:endParaRPr lang="en-US" dirty="0"/>
          </a:p>
        </p:txBody>
      </p:sp>
      <p:sp>
        <p:nvSpPr>
          <p:cNvPr id="3" name="Content Placeholder 2"/>
          <p:cNvSpPr>
            <a:spLocks noGrp="1"/>
          </p:cNvSpPr>
          <p:nvPr>
            <p:ph idx="1"/>
          </p:nvPr>
        </p:nvSpPr>
        <p:spPr>
          <a:xfrm>
            <a:off x="1945201" y="2492896"/>
            <a:ext cx="6591985" cy="3888432"/>
          </a:xfrm>
        </p:spPr>
        <p:txBody>
          <a:bodyPr>
            <a:normAutofit fontScale="92500" lnSpcReduction="10000"/>
          </a:bodyPr>
          <a:lstStyle/>
          <a:p>
            <a:pPr lvl="0"/>
            <a:r>
              <a:rPr lang="en-CA" sz="2100" b="1" dirty="0"/>
              <a:t>Renewal and Expansion of </a:t>
            </a:r>
            <a:r>
              <a:rPr lang="en-US" sz="2100" b="1" dirty="0"/>
              <a:t>Parks Canada’s National Cost-Sharing Program for Heritage Places</a:t>
            </a:r>
            <a:r>
              <a:rPr lang="en-US" sz="2100" b="1" dirty="0" smtClean="0"/>
              <a:t>:</a:t>
            </a:r>
            <a:endParaRPr lang="en-US" sz="2100" dirty="0"/>
          </a:p>
          <a:p>
            <a:pPr lvl="1"/>
            <a:r>
              <a:rPr lang="en-US" sz="2100" b="1" dirty="0"/>
              <a:t>$33 million</a:t>
            </a:r>
            <a:r>
              <a:rPr lang="en-US" sz="2100" dirty="0"/>
              <a:t> over 3 years in matching grant funding for National Historic Sites, Heritage Lighthouses, and Heritage Railway Stations  </a:t>
            </a:r>
          </a:p>
          <a:p>
            <a:pPr lvl="1"/>
            <a:r>
              <a:rPr lang="en-US" sz="2100" b="1" dirty="0"/>
              <a:t>$35 million</a:t>
            </a:r>
            <a:r>
              <a:rPr lang="en-US" sz="2100" dirty="0"/>
              <a:t> over 3 years to attract corporate investment and bring new productive uses to revenue-generating commercial heritage properties  </a:t>
            </a:r>
          </a:p>
          <a:p>
            <a:pPr lvl="1"/>
            <a:r>
              <a:rPr lang="en-CA" sz="2100" dirty="0"/>
              <a:t>An additional </a:t>
            </a:r>
            <a:r>
              <a:rPr lang="en-CA" sz="2100" b="1" dirty="0"/>
              <a:t>multi-million dollar fund for heritage places of significance to Indigenous Peoples.  </a:t>
            </a:r>
            <a:endParaRPr lang="en-US" sz="2100" dirty="0"/>
          </a:p>
          <a:p>
            <a:endParaRPr lang="en-US" dirty="0"/>
          </a:p>
        </p:txBody>
      </p:sp>
      <p:sp>
        <p:nvSpPr>
          <p:cNvPr id="4" name="Slide Number Placeholder 3"/>
          <p:cNvSpPr>
            <a:spLocks noGrp="1"/>
          </p:cNvSpPr>
          <p:nvPr>
            <p:ph type="sldNum" sz="quarter" idx="12"/>
          </p:nvPr>
        </p:nvSpPr>
        <p:spPr/>
        <p:txBody>
          <a:bodyPr/>
          <a:lstStyle/>
          <a:p>
            <a:fld id="{FD6432DF-C541-42E2-8799-EAAF41C6EB3D}" type="slidenum">
              <a:rPr lang="en-CA" smtClean="0"/>
              <a:pPr/>
              <a:t>5</a:t>
            </a:fld>
            <a:endParaRPr lang="en-CA" dirty="0"/>
          </a:p>
        </p:txBody>
      </p:sp>
    </p:spTree>
    <p:extLst>
      <p:ext uri="{BB962C8B-B14F-4D97-AF65-F5344CB8AC3E}">
        <p14:creationId xmlns:p14="http://schemas.microsoft.com/office/powerpoint/2010/main" val="23562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2019 Recommendations Pending Future Action </a:t>
            </a:r>
            <a:r>
              <a:rPr lang="en-US" dirty="0" smtClean="0"/>
              <a:t>on the ENVI </a:t>
            </a:r>
            <a:r>
              <a:rPr lang="en-US" dirty="0" smtClean="0"/>
              <a:t>Report  - Part 2</a:t>
            </a:r>
            <a:endParaRPr lang="en-US" dirty="0"/>
          </a:p>
        </p:txBody>
      </p:sp>
      <p:sp>
        <p:nvSpPr>
          <p:cNvPr id="3" name="Content Placeholder 2"/>
          <p:cNvSpPr>
            <a:spLocks noGrp="1"/>
          </p:cNvSpPr>
          <p:nvPr>
            <p:ph idx="1"/>
          </p:nvPr>
        </p:nvSpPr>
        <p:spPr>
          <a:xfrm>
            <a:off x="1945201" y="2708920"/>
            <a:ext cx="6591985" cy="3528392"/>
          </a:xfrm>
        </p:spPr>
        <p:txBody>
          <a:bodyPr>
            <a:normAutofit/>
          </a:bodyPr>
          <a:lstStyle/>
          <a:p>
            <a:pPr lvl="0"/>
            <a:r>
              <a:rPr lang="en-US" b="1" dirty="0" smtClean="0"/>
              <a:t>Funding </a:t>
            </a:r>
            <a:r>
              <a:rPr lang="en-US" b="1" dirty="0"/>
              <a:t>to create a transformative culture of philanthropy for historic places, to encourage public and corporate donations to heritage places that matter to Canadians, including Indigenous Peoples</a:t>
            </a:r>
            <a:r>
              <a:rPr lang="en-US" b="1" dirty="0" smtClean="0"/>
              <a:t>:</a:t>
            </a:r>
            <a:endParaRPr lang="en-US" dirty="0"/>
          </a:p>
          <a:p>
            <a:pPr lvl="1"/>
            <a:r>
              <a:rPr lang="en-US" sz="1700" b="1" dirty="0"/>
              <a:t>$6 million</a:t>
            </a:r>
            <a:r>
              <a:rPr lang="en-US" sz="1700" dirty="0"/>
              <a:t> to build the capacity of charities and not-for-profit organizations to raise funds and forge corporate partnerships for community-led </a:t>
            </a:r>
            <a:r>
              <a:rPr lang="en-US" sz="1700" dirty="0" smtClean="0"/>
              <a:t>projects</a:t>
            </a:r>
          </a:p>
          <a:p>
            <a:pPr lvl="1"/>
            <a:r>
              <a:rPr lang="en-US" sz="1700" b="1" dirty="0" smtClean="0"/>
              <a:t>$2 </a:t>
            </a:r>
            <a:r>
              <a:rPr lang="en-US" sz="1700" b="1" dirty="0"/>
              <a:t>million</a:t>
            </a:r>
            <a:r>
              <a:rPr lang="en-US" sz="1700" dirty="0"/>
              <a:t> for national crowdfunding competitions to spur community philanthropy for heritage places. </a:t>
            </a:r>
          </a:p>
          <a:p>
            <a:endParaRPr lang="en-US" dirty="0"/>
          </a:p>
        </p:txBody>
      </p:sp>
      <p:sp>
        <p:nvSpPr>
          <p:cNvPr id="4" name="Slide Number Placeholder 3"/>
          <p:cNvSpPr>
            <a:spLocks noGrp="1"/>
          </p:cNvSpPr>
          <p:nvPr>
            <p:ph type="sldNum" sz="quarter" idx="12"/>
          </p:nvPr>
        </p:nvSpPr>
        <p:spPr/>
        <p:txBody>
          <a:bodyPr/>
          <a:lstStyle/>
          <a:p>
            <a:fld id="{FD6432DF-C541-42E2-8799-EAAF41C6EB3D}" type="slidenum">
              <a:rPr lang="en-CA" smtClean="0"/>
              <a:pPr/>
              <a:t>6</a:t>
            </a:fld>
            <a:endParaRPr lang="en-CA" dirty="0"/>
          </a:p>
        </p:txBody>
      </p:sp>
    </p:spTree>
    <p:extLst>
      <p:ext uri="{BB962C8B-B14F-4D97-AF65-F5344CB8AC3E}">
        <p14:creationId xmlns:p14="http://schemas.microsoft.com/office/powerpoint/2010/main" val="271102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652762"/>
          </a:xfrm>
        </p:spPr>
        <p:txBody>
          <a:bodyPr>
            <a:normAutofit fontScale="90000"/>
          </a:bodyPr>
          <a:lstStyle/>
          <a:p>
            <a:r>
              <a:rPr lang="en-US" altLang="en-US" dirty="0" smtClean="0">
                <a:solidFill>
                  <a:schemeClr val="tx1"/>
                </a:solidFill>
              </a:rPr>
              <a:t>Non-Profit and Indigenous Heritage Places – </a:t>
            </a:r>
            <a:br>
              <a:rPr lang="en-US" altLang="en-US" dirty="0" smtClean="0">
                <a:solidFill>
                  <a:schemeClr val="tx1"/>
                </a:solidFill>
              </a:rPr>
            </a:br>
            <a:r>
              <a:rPr lang="en-US" altLang="en-US" dirty="0" smtClean="0">
                <a:solidFill>
                  <a:schemeClr val="tx1"/>
                </a:solidFill>
              </a:rPr>
              <a:t>Overcoming the Challenges</a:t>
            </a:r>
            <a:endParaRPr lang="en-US" dirty="0"/>
          </a:p>
        </p:txBody>
      </p:sp>
      <p:sp>
        <p:nvSpPr>
          <p:cNvPr id="3" name="Content Placeholder 2"/>
          <p:cNvSpPr>
            <a:spLocks noGrp="1"/>
          </p:cNvSpPr>
          <p:nvPr>
            <p:ph idx="1"/>
          </p:nvPr>
        </p:nvSpPr>
        <p:spPr>
          <a:xfrm>
            <a:off x="971601" y="2276872"/>
            <a:ext cx="3960439" cy="4464496"/>
          </a:xfrm>
        </p:spPr>
        <p:txBody>
          <a:bodyPr>
            <a:noAutofit/>
          </a:bodyPr>
          <a:lstStyle/>
          <a:p>
            <a:r>
              <a:rPr lang="en-US" sz="2000" b="1" dirty="0" smtClean="0">
                <a:solidFill>
                  <a:schemeClr val="tx1"/>
                </a:solidFill>
              </a:rPr>
              <a:t>Provinces and Municipalities – </a:t>
            </a:r>
            <a:r>
              <a:rPr lang="en-US" sz="2000" dirty="0">
                <a:solidFill>
                  <a:schemeClr val="tx1"/>
                </a:solidFill>
              </a:rPr>
              <a:t>G</a:t>
            </a:r>
            <a:r>
              <a:rPr lang="en-US" sz="2000" dirty="0" smtClean="0">
                <a:solidFill>
                  <a:schemeClr val="tx1"/>
                </a:solidFill>
              </a:rPr>
              <a:t>rants and other measures are not enough to tip the tide. </a:t>
            </a:r>
            <a:endParaRPr lang="en-US" sz="2000" b="1" dirty="0" smtClean="0">
              <a:solidFill>
                <a:schemeClr val="tx1"/>
              </a:solidFill>
            </a:endParaRPr>
          </a:p>
          <a:p>
            <a:r>
              <a:rPr lang="en-US" sz="2000" b="1" dirty="0" smtClean="0">
                <a:solidFill>
                  <a:schemeClr val="tx1"/>
                </a:solidFill>
              </a:rPr>
              <a:t>National </a:t>
            </a:r>
            <a:r>
              <a:rPr lang="en-US" sz="2000" b="1" dirty="0">
                <a:solidFill>
                  <a:schemeClr val="tx1"/>
                </a:solidFill>
              </a:rPr>
              <a:t>Cost-Sharing Program for Heritage </a:t>
            </a:r>
            <a:r>
              <a:rPr lang="en-US" sz="2000" b="1" dirty="0" smtClean="0">
                <a:solidFill>
                  <a:schemeClr val="tx1"/>
                </a:solidFill>
              </a:rPr>
              <a:t>Places </a:t>
            </a:r>
            <a:r>
              <a:rPr lang="en-US" sz="2000" dirty="0" smtClean="0">
                <a:solidFill>
                  <a:schemeClr val="tx1"/>
                </a:solidFill>
              </a:rPr>
              <a:t>- Needs renewed Federal funding</a:t>
            </a:r>
            <a:r>
              <a:rPr lang="en-US" sz="2000" b="1" dirty="0" smtClean="0">
                <a:solidFill>
                  <a:schemeClr val="tx1"/>
                </a:solidFill>
              </a:rPr>
              <a:t>. </a:t>
            </a:r>
          </a:p>
          <a:p>
            <a:r>
              <a:rPr lang="en-US" sz="2000" b="1" dirty="0" smtClean="0">
                <a:solidFill>
                  <a:schemeClr val="tx1"/>
                </a:solidFill>
              </a:rPr>
              <a:t>Support  is needed </a:t>
            </a:r>
            <a:r>
              <a:rPr lang="en-US" sz="2000" dirty="0" smtClean="0">
                <a:solidFill>
                  <a:schemeClr val="tx1"/>
                </a:solidFill>
              </a:rPr>
              <a:t>for Indigenous–led initiatives </a:t>
            </a:r>
            <a:r>
              <a:rPr lang="en-US" sz="2000" dirty="0">
                <a:solidFill>
                  <a:schemeClr val="tx1"/>
                </a:solidFill>
              </a:rPr>
              <a:t>to protect and preserve places important to </a:t>
            </a:r>
            <a:r>
              <a:rPr lang="en-US" sz="2000" dirty="0" smtClean="0">
                <a:solidFill>
                  <a:schemeClr val="tx1"/>
                </a:solidFill>
              </a:rPr>
              <a:t>them</a:t>
            </a:r>
            <a:r>
              <a:rPr lang="en-US" sz="2000" dirty="0"/>
              <a:t>.</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FD6432DF-C541-42E2-8799-EAAF41C6EB3D}" type="slidenum">
              <a:rPr lang="en-CA" smtClean="0"/>
              <a:pPr/>
              <a:t>7</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71" y="2276872"/>
            <a:ext cx="3918636" cy="4032448"/>
          </a:xfrm>
          <a:prstGeom prst="rect">
            <a:avLst/>
          </a:prstGeom>
        </p:spPr>
      </p:pic>
    </p:spTree>
    <p:extLst>
      <p:ext uri="{BB962C8B-B14F-4D97-AF65-F5344CB8AC3E}">
        <p14:creationId xmlns:p14="http://schemas.microsoft.com/office/powerpoint/2010/main" val="3614771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43880"/>
            <a:ext cx="7022639" cy="1249088"/>
          </a:xfrm>
        </p:spPr>
        <p:txBody>
          <a:bodyPr>
            <a:normAutofit/>
          </a:bodyPr>
          <a:lstStyle/>
          <a:p>
            <a:r>
              <a:rPr lang="en-US" altLang="en-US" sz="3200" dirty="0" smtClean="0">
                <a:solidFill>
                  <a:schemeClr val="tx1"/>
                </a:solidFill>
              </a:rPr>
              <a:t>Commercial Heritage Properties – Overcoming the Challenges</a:t>
            </a:r>
            <a:endParaRPr lang="en-CA" sz="3200" dirty="0">
              <a:solidFill>
                <a:schemeClr val="tx1"/>
              </a:solidFill>
            </a:endParaRPr>
          </a:p>
        </p:txBody>
      </p:sp>
      <p:sp>
        <p:nvSpPr>
          <p:cNvPr id="3" name="Content Placeholder 2"/>
          <p:cNvSpPr>
            <a:spLocks noGrp="1"/>
          </p:cNvSpPr>
          <p:nvPr>
            <p:ph idx="1"/>
          </p:nvPr>
        </p:nvSpPr>
        <p:spPr>
          <a:xfrm>
            <a:off x="1763688" y="2060848"/>
            <a:ext cx="6591985" cy="2520280"/>
          </a:xfrm>
        </p:spPr>
        <p:txBody>
          <a:bodyPr>
            <a:normAutofit/>
          </a:bodyPr>
          <a:lstStyle/>
          <a:p>
            <a:pPr>
              <a:lnSpc>
                <a:spcPct val="80000"/>
              </a:lnSpc>
              <a:buFontTx/>
              <a:buChar char="•"/>
            </a:pPr>
            <a:endParaRPr lang="en-US" altLang="en-US" sz="2000" dirty="0"/>
          </a:p>
          <a:p>
            <a:pPr>
              <a:lnSpc>
                <a:spcPct val="80000"/>
              </a:lnSpc>
              <a:buFontTx/>
              <a:buChar char="•"/>
            </a:pPr>
            <a:endParaRPr lang="en-US" altLang="en-US" dirty="0"/>
          </a:p>
          <a:p>
            <a:endParaRPr lang="en-CA" dirty="0"/>
          </a:p>
        </p:txBody>
      </p:sp>
      <p:pic>
        <p:nvPicPr>
          <p:cNvPr id="4" name="Content Placeholder 4"/>
          <p:cNvPicPr>
            <a:picLocks noChangeAspect="1"/>
          </p:cNvPicPr>
          <p:nvPr/>
        </p:nvPicPr>
        <p:blipFill>
          <a:blip r:embed="rId3"/>
          <a:stretch>
            <a:fillRect/>
          </a:stretch>
        </p:blipFill>
        <p:spPr>
          <a:xfrm>
            <a:off x="539552" y="1829570"/>
            <a:ext cx="8417716" cy="4368526"/>
          </a:xfrm>
          <a:prstGeom prst="rect">
            <a:avLst/>
          </a:prstGeom>
        </p:spPr>
      </p:pic>
      <p:sp>
        <p:nvSpPr>
          <p:cNvPr id="5" name="Slide Number Placeholder 4"/>
          <p:cNvSpPr>
            <a:spLocks noGrp="1"/>
          </p:cNvSpPr>
          <p:nvPr>
            <p:ph type="sldNum" sz="quarter" idx="12"/>
          </p:nvPr>
        </p:nvSpPr>
        <p:spPr/>
        <p:txBody>
          <a:bodyPr/>
          <a:lstStyle/>
          <a:p>
            <a:fld id="{FD6432DF-C541-42E2-8799-EAAF41C6EB3D}" type="slidenum">
              <a:rPr lang="en-CA" smtClean="0"/>
              <a:pPr/>
              <a:t>8</a:t>
            </a:fld>
            <a:endParaRPr lang="en-CA" dirty="0"/>
          </a:p>
        </p:txBody>
      </p:sp>
    </p:spTree>
    <p:extLst>
      <p:ext uri="{BB962C8B-B14F-4D97-AF65-F5344CB8AC3E}">
        <p14:creationId xmlns:p14="http://schemas.microsoft.com/office/powerpoint/2010/main" val="2490971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Historic Places Investment Yields Economic Dividends</a:t>
            </a:r>
            <a:endParaRPr lang="en-US" sz="3200" dirty="0"/>
          </a:p>
        </p:txBody>
      </p:sp>
      <p:sp>
        <p:nvSpPr>
          <p:cNvPr id="3" name="Content Placeholder 2"/>
          <p:cNvSpPr>
            <a:spLocks noGrp="1"/>
          </p:cNvSpPr>
          <p:nvPr>
            <p:ph idx="1"/>
          </p:nvPr>
        </p:nvSpPr>
        <p:spPr/>
        <p:txBody>
          <a:bodyPr/>
          <a:lstStyle/>
          <a:p>
            <a:r>
              <a:rPr lang="en-US" dirty="0" smtClean="0"/>
              <a:t>The former Commercial </a:t>
            </a:r>
            <a:r>
              <a:rPr lang="en-US" dirty="0"/>
              <a:t>Heritage Properties Incentive Fund (CHPIF</a:t>
            </a:r>
            <a:r>
              <a:rPr lang="en-US" dirty="0" smtClean="0"/>
              <a:t>) (2003-2008)</a:t>
            </a:r>
          </a:p>
          <a:p>
            <a:pPr lvl="1"/>
            <a:r>
              <a:rPr lang="en-US" dirty="0">
                <a:cs typeface="Times New Roman" pitchFamily="18" charset="0"/>
              </a:rPr>
              <a:t>A federal program designed to test the appetite for a </a:t>
            </a:r>
            <a:r>
              <a:rPr lang="en-US" dirty="0" smtClean="0">
                <a:cs typeface="Times New Roman" pitchFamily="18" charset="0"/>
              </a:rPr>
              <a:t>program similar to American program the saw</a:t>
            </a:r>
            <a:r>
              <a:rPr lang="en-US" altLang="en-US" dirty="0" smtClean="0">
                <a:cs typeface="Times New Roman" pitchFamily="18" charset="0"/>
              </a:rPr>
              <a:t> </a:t>
            </a:r>
            <a:r>
              <a:rPr lang="en-US" altLang="en-US" dirty="0">
                <a:cs typeface="Times New Roman" pitchFamily="18" charset="0"/>
              </a:rPr>
              <a:t>$21.5 M in federal contributions </a:t>
            </a:r>
            <a:r>
              <a:rPr lang="en-US" altLang="en-US" u="sng" dirty="0">
                <a:cs typeface="Times New Roman" pitchFamily="18" charset="0"/>
              </a:rPr>
              <a:t>leverage 8 times</a:t>
            </a:r>
            <a:r>
              <a:rPr lang="en-US" altLang="en-US" dirty="0">
                <a:cs typeface="Times New Roman" pitchFamily="18" charset="0"/>
              </a:rPr>
              <a:t> in private investment ($177 M)</a:t>
            </a:r>
          </a:p>
          <a:p>
            <a:endParaRPr lang="en-US" dirty="0"/>
          </a:p>
        </p:txBody>
      </p:sp>
      <p:sp>
        <p:nvSpPr>
          <p:cNvPr id="4" name="Slide Number Placeholder 3"/>
          <p:cNvSpPr>
            <a:spLocks noGrp="1"/>
          </p:cNvSpPr>
          <p:nvPr>
            <p:ph type="sldNum" sz="quarter" idx="12"/>
          </p:nvPr>
        </p:nvSpPr>
        <p:spPr/>
        <p:txBody>
          <a:bodyPr/>
          <a:lstStyle/>
          <a:p>
            <a:fld id="{FD6432DF-C541-42E2-8799-EAAF41C6EB3D}" type="slidenum">
              <a:rPr lang="en-CA" smtClean="0"/>
              <a:pPr/>
              <a:t>9</a:t>
            </a:fld>
            <a:endParaRPr lang="en-CA" dirty="0"/>
          </a:p>
        </p:txBody>
      </p:sp>
      <p:pic>
        <p:nvPicPr>
          <p:cNvPr id="5" name="Picture 4"/>
          <p:cNvPicPr>
            <a:picLocks noChangeAspect="1"/>
          </p:cNvPicPr>
          <p:nvPr/>
        </p:nvPicPr>
        <p:blipFill>
          <a:blip r:embed="rId3"/>
          <a:stretch>
            <a:fillRect/>
          </a:stretch>
        </p:blipFill>
        <p:spPr>
          <a:xfrm>
            <a:off x="1934067" y="4307668"/>
            <a:ext cx="2243522" cy="1487553"/>
          </a:xfrm>
          <a:prstGeom prst="rect">
            <a:avLst/>
          </a:prstGeom>
        </p:spPr>
      </p:pic>
      <p:pic>
        <p:nvPicPr>
          <p:cNvPr id="6" name="Picture 5"/>
          <p:cNvPicPr>
            <a:picLocks noChangeAspect="1"/>
          </p:cNvPicPr>
          <p:nvPr/>
        </p:nvPicPr>
        <p:blipFill>
          <a:blip r:embed="rId4"/>
          <a:stretch>
            <a:fillRect/>
          </a:stretch>
        </p:blipFill>
        <p:spPr>
          <a:xfrm>
            <a:off x="1934067" y="5633810"/>
            <a:ext cx="2566638" cy="1012024"/>
          </a:xfrm>
          <a:prstGeom prst="rect">
            <a:avLst/>
          </a:prstGeom>
        </p:spPr>
      </p:pic>
      <p:pic>
        <p:nvPicPr>
          <p:cNvPr id="7" name="Picture 6"/>
          <p:cNvPicPr>
            <a:picLocks noChangeAspect="1"/>
          </p:cNvPicPr>
          <p:nvPr/>
        </p:nvPicPr>
        <p:blipFill>
          <a:blip r:embed="rId5"/>
          <a:stretch>
            <a:fillRect/>
          </a:stretch>
        </p:blipFill>
        <p:spPr>
          <a:xfrm>
            <a:off x="5424191" y="4159697"/>
            <a:ext cx="2816596" cy="1609483"/>
          </a:xfrm>
          <a:prstGeom prst="rect">
            <a:avLst/>
          </a:prstGeom>
        </p:spPr>
      </p:pic>
      <p:sp>
        <p:nvSpPr>
          <p:cNvPr id="9" name="Rectangle 8"/>
          <p:cNvSpPr/>
          <p:nvPr/>
        </p:nvSpPr>
        <p:spPr>
          <a:xfrm>
            <a:off x="5424191" y="5795221"/>
            <a:ext cx="4336008" cy="646331"/>
          </a:xfrm>
          <a:prstGeom prst="rect">
            <a:avLst/>
          </a:prstGeom>
        </p:spPr>
        <p:txBody>
          <a:bodyPr wrap="square">
            <a:spAutoFit/>
          </a:bodyPr>
          <a:lstStyle/>
          <a:p>
            <a:r>
              <a:rPr lang="en-US" altLang="en-US" dirty="0">
                <a:cs typeface="Times New Roman" pitchFamily="18" charset="0"/>
              </a:rPr>
              <a:t>McNaughton Building, </a:t>
            </a:r>
            <a:endParaRPr lang="en-US" altLang="en-US" dirty="0" smtClean="0">
              <a:cs typeface="Times New Roman" pitchFamily="18" charset="0"/>
            </a:endParaRPr>
          </a:p>
          <a:p>
            <a:r>
              <a:rPr lang="en-US" altLang="en-US" dirty="0" err="1" smtClean="0">
                <a:cs typeface="Times New Roman" pitchFamily="18" charset="0"/>
              </a:rPr>
              <a:t>Moosomin</a:t>
            </a:r>
            <a:r>
              <a:rPr lang="en-US" altLang="en-US" dirty="0">
                <a:cs typeface="Times New Roman" pitchFamily="18" charset="0"/>
              </a:rPr>
              <a:t>, SK</a:t>
            </a:r>
            <a:endParaRPr lang="en-CA" dirty="0">
              <a:cs typeface="Times New Roman" pitchFamily="18" charset="0"/>
            </a:endParaRPr>
          </a:p>
        </p:txBody>
      </p:sp>
    </p:spTree>
    <p:extLst>
      <p:ext uri="{BB962C8B-B14F-4D97-AF65-F5344CB8AC3E}">
        <p14:creationId xmlns:p14="http://schemas.microsoft.com/office/powerpoint/2010/main" val="138252985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2308</TotalTime>
  <Words>1482</Words>
  <Application>Microsoft Office PowerPoint</Application>
  <PresentationFormat>On-screen Show (4:3)</PresentationFormat>
  <Paragraphs>177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Wisp</vt:lpstr>
      <vt:lpstr>PowerPoint Presentation</vt:lpstr>
      <vt:lpstr>Who you are – your name and organizational logo here!</vt:lpstr>
      <vt:lpstr>ENVI Committee Report – Preserving Canada’s Heritage: The Foundation for Tomorrow (December 2017)</vt:lpstr>
      <vt:lpstr>  Summary: ENVI Report – Heritage Sector’s Priorities for Much Needed Federal Action</vt:lpstr>
      <vt:lpstr>Budget 2019 Recommendations Pending Future Action on the ENVI Report - Part 1</vt:lpstr>
      <vt:lpstr>Budget 2019 Recommendations Pending Future Action on the ENVI Report  - Part 2</vt:lpstr>
      <vt:lpstr>Non-Profit and Indigenous Heritage Places –  Overcoming the Challenges</vt:lpstr>
      <vt:lpstr>Commercial Heritage Properties – Overcoming the Challenges</vt:lpstr>
      <vt:lpstr>Historic Places Investment Yields Economic Dividends</vt:lpstr>
      <vt:lpstr>Why Do Heritage Places Matter?  </vt:lpstr>
      <vt:lpstr>The Way Forward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Barrows</dc:creator>
  <cp:lastModifiedBy>Chris Wiebe</cp:lastModifiedBy>
  <cp:revision>209</cp:revision>
  <cp:lastPrinted>2018-01-30T22:15:54Z</cp:lastPrinted>
  <dcterms:created xsi:type="dcterms:W3CDTF">2013-09-11T15:21:47Z</dcterms:created>
  <dcterms:modified xsi:type="dcterms:W3CDTF">2018-08-07T19:08:07Z</dcterms:modified>
</cp:coreProperties>
</file>